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6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303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282" r:id="rId39"/>
    <p:sldId id="311" r:id="rId40"/>
    <p:sldId id="283" r:id="rId41"/>
    <p:sldId id="312" r:id="rId42"/>
    <p:sldId id="284" r:id="rId43"/>
    <p:sldId id="285" r:id="rId44"/>
    <p:sldId id="314" r:id="rId45"/>
    <p:sldId id="315" r:id="rId46"/>
    <p:sldId id="313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</p:sldIdLst>
  <p:sldSz cx="9144000" cy="5143500" type="screen16x9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518" autoAdjust="0"/>
  </p:normalViewPr>
  <p:slideViewPr>
    <p:cSldViewPr snapToGrid="0">
      <p:cViewPr varScale="1">
        <p:scale>
          <a:sx n="90" d="100"/>
          <a:sy n="90" d="100"/>
        </p:scale>
        <p:origin x="1219" y="5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1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15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15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16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E887DA7-4C7F-4D18-B80D-D6AEC0FA5522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po.org/menpofit/pdm.html" TargetMode="External"/><Relationship Id="rId7" Type="http://schemas.openxmlformats.org/officeDocument/2006/relationships/hyperlink" Target="https://github.com/1adrianb/2D-and-3D-face-alignmen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cmp.felk.cvut.cz/~uricamic/clandmark/index.php?page=info" TargetMode="External"/><Relationship Id="rId5" Type="http://schemas.openxmlformats.org/officeDocument/2006/relationships/hyperlink" Target="http://www.menpo.org/menpofit/aam.html" TargetMode="External"/><Relationship Id="rId4" Type="http://schemas.openxmlformats.org/officeDocument/2006/relationships/hyperlink" Target="https://github.com/TadasBaltrusaitis/OpenFace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image.org/docs/dev/auto_examples/features_detection/plot_local_binary_pattern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lscvblog.com/2015/11/07/performance-evaluation-of-binary-descriptor-introducing-the-latch-descriptor/" TargetMode="External"/><Relationship Id="rId5" Type="http://schemas.openxmlformats.org/officeDocument/2006/relationships/hyperlink" Target="https://ianlondon.github.io/blog/how-to-sift-opencv/" TargetMode="External"/><Relationship Id="rId4" Type="http://schemas.openxmlformats.org/officeDocument/2006/relationships/hyperlink" Target="http://scikit-image.org/docs/dev/auto_examples/features_detection/plot_hog.htm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8619.pdf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pdf/1803.10963.pdf" TargetMode="External"/><Relationship Id="rId5" Type="http://schemas.openxmlformats.org/officeDocument/2006/relationships/hyperlink" Target="https://audeering.com/technology/opensmile/" TargetMode="External"/><Relationship Id="rId4" Type="http://schemas.openxmlformats.org/officeDocument/2006/relationships/hyperlink" Target="http://cslt.riit.tsinghua.edu.cn/~fzheng/PAPERS/2018/1805E_ACII-Asia_Emotion-Recog-Channenge_ZXT.pdf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Зависть = интерес+гнев+стыд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Эмоции имеют субъективную окраску, даже сам человек далеко не всегда может оценить свои эмоции в каждый конкретный момент времени.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С другой стороны должны охватываться все виды чувствования, что также является нетривиальной задачей.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.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К данным признакам также могут применяться различные функционалы, например, производная различных порядков, min, max, среднее значение, медианное и т.д..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28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Например, речь, производимая в состоянии страха, гнева или радости, становится быстрой, громкой и точной, с более высоким и широким диапазоном высоты тона, тогда как такие эмоции, как усталость, скука или грусть, как правило, вызывают медленные, низкие звуки и невнятную речь.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28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Например, речь, производимая в состоянии страха, гнева или радости, становится быстрой, громкой и точной, с более высоким и широким диапазоном высоты тона, тогда как такие эмоции, как усталость, скука или грусть, как правило, вызывают медленные, низкие звуки и невнятную речь.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28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Например, речь, производимая в состоянии страха, гнева или радости, становится быстрой, громкой и точной, с более высоким и широким диапазоном высоты тона, тогда как такие эмоции, как усталость, скука или грусть, как правило, вызывают медленные, низкие звуки и невнятную речь.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28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Например, речь, производимая в состоянии страха, гнева или радости, становится быстрой, громкой и точной, с более высоким и широким диапазоном высоты тона, тогда как такие эмоции, как усталость, скука или грусть, как правило, вызывают медленные, низкие звуки и невнятную речь.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280">
              <a:lnSpc>
                <a:spcPct val="100000"/>
              </a:lnSpc>
            </a:pPr>
            <a:r>
              <a:rPr lang="ru-RU" sz="1200" b="1" strike="noStrike" spc="-1">
                <a:solidFill>
                  <a:srgbClr val="000000"/>
                </a:solidFill>
                <a:latin typeface="+mn-lt"/>
                <a:ea typeface="+mn-ea"/>
              </a:rPr>
              <a:t>Двигательные единицы</a:t>
            </a: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 (ДЕ) представляют собой основные движения, совершаемые отдельными мышцами или группой мышц.</a:t>
            </a:r>
            <a:endParaRPr lang="ru-RU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ru-RU" sz="1200" b="1" strike="noStrike" spc="-1">
                <a:solidFill>
                  <a:srgbClr val="000000"/>
                </a:solidFill>
                <a:latin typeface="+mn-lt"/>
                <a:ea typeface="+mn-ea"/>
              </a:rPr>
              <a:t>Двигательные дескрипторы</a:t>
            </a: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 (ДД) представляют собой движения, совершаемые группами мышц (например, выдвигание нижней челюсти вперед). Мышечная основа для этих движений не указана.</a:t>
            </a:r>
            <a:endParaRPr lang="ru-RU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Для обозначения интенсивности задействования ДЕ, в СКЛиД к номеру ДЕ добавляют латинские буквы с A по E, в зависимости от минимальной — максимальной интенсивности движения. Например, ДЕ 1А является самым трудноразличимым движением ДЕ 1, а ДЕ 1Е является максимально возможной интенсивностью для определенного человека.</a:t>
            </a:r>
            <a:endParaRPr lang="ru-RU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Двигательные единицы относительно воображаемой вертикальной оси лица могут быть: Двусторонние, симметричные (B — bilateral), Односторонние (U — unilateral), левая (L — left), правая (R — right)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ru-RU" dirty="0" smtClean="0"/>
              <a:t>Наиболее простой способ определения эмоции по изображению лица основан на классификации ключевых точек (</a:t>
            </a:r>
            <a:r>
              <a:rPr lang="ru-RU" dirty="0" err="1" smtClean="0"/>
              <a:t>facial</a:t>
            </a:r>
            <a:r>
              <a:rPr lang="ru-RU" dirty="0" smtClean="0"/>
              <a:t> </a:t>
            </a:r>
            <a:r>
              <a:rPr lang="ru-RU" dirty="0" err="1" smtClean="0"/>
              <a:t>landmarks</a:t>
            </a:r>
            <a:r>
              <a:rPr lang="ru-RU" dirty="0" smtClean="0"/>
              <a:t>), координаты которых можно получить, используя различные алгоритмы </a:t>
            </a:r>
            <a:r>
              <a:rPr lang="ru-RU" dirty="0" smtClean="0">
                <a:hlinkClick r:id="rId3"/>
              </a:rPr>
              <a:t>PDM</a:t>
            </a:r>
            <a:r>
              <a:rPr lang="ru-RU" dirty="0" smtClean="0"/>
              <a:t>, </a:t>
            </a:r>
            <a:r>
              <a:rPr lang="ru-RU" dirty="0" smtClean="0">
                <a:hlinkClick r:id="rId4"/>
              </a:rPr>
              <a:t>CML</a:t>
            </a:r>
            <a:r>
              <a:rPr lang="ru-RU" dirty="0" smtClean="0"/>
              <a:t>, </a:t>
            </a:r>
            <a:r>
              <a:rPr lang="ru-RU" dirty="0" smtClean="0">
                <a:hlinkClick r:id="rId5"/>
              </a:rPr>
              <a:t>AAM</a:t>
            </a:r>
            <a:r>
              <a:rPr lang="ru-RU" dirty="0" smtClean="0"/>
              <a:t>, </a:t>
            </a:r>
            <a:r>
              <a:rPr lang="ru-RU" dirty="0" smtClean="0">
                <a:hlinkClick r:id="rId6"/>
              </a:rPr>
              <a:t>DPM</a:t>
            </a:r>
            <a:r>
              <a:rPr lang="ru-RU" dirty="0" smtClean="0"/>
              <a:t> или </a:t>
            </a:r>
            <a:r>
              <a:rPr lang="ru-RU" dirty="0" smtClean="0">
                <a:hlinkClick r:id="rId7"/>
              </a:rPr>
              <a:t>CNN</a:t>
            </a:r>
            <a:r>
              <a:rPr lang="ru-RU" dirty="0" smtClean="0"/>
              <a:t>. Обычно размечают от 5 до 68 точек, привязывая их к положению бровей, глаз, губ, носа, челюсти, что позволяет частично захватить мимику. Нормализованные координаты точек можно непосредственно подать в классификатор (например, SVM или </a:t>
            </a:r>
            <a:r>
              <a:rPr lang="ru-RU" dirty="0" err="1" smtClean="0"/>
              <a:t>Random</a:t>
            </a:r>
            <a:r>
              <a:rPr lang="ru-RU" dirty="0" smtClean="0"/>
              <a:t> </a:t>
            </a:r>
            <a:r>
              <a:rPr lang="ru-RU" dirty="0" err="1" smtClean="0"/>
              <a:t>Forest</a:t>
            </a:r>
            <a:r>
              <a:rPr lang="ru-RU" dirty="0" smtClean="0"/>
              <a:t>) и получить базовое решение. Положение лиц при этом должно быть выровнено.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97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ru-RU" dirty="0" smtClean="0"/>
              <a:t>Простое использование координат приводит к существенной потере полезной информации, поэтому для улучшения системы в этих точках вычисляют различные дескрипторы: </a:t>
            </a:r>
            <a:r>
              <a:rPr lang="ru-RU" dirty="0" smtClean="0">
                <a:hlinkClick r:id="rId3"/>
              </a:rPr>
              <a:t>LBP</a:t>
            </a:r>
            <a:r>
              <a:rPr lang="ru-RU" dirty="0" smtClean="0"/>
              <a:t>, </a:t>
            </a:r>
            <a:r>
              <a:rPr lang="ru-RU" dirty="0" smtClean="0">
                <a:hlinkClick r:id="rId4"/>
              </a:rPr>
              <a:t>HOG</a:t>
            </a:r>
            <a:r>
              <a:rPr lang="ru-RU" dirty="0" smtClean="0"/>
              <a:t> (Гистограмма ориентированных градиентов), </a:t>
            </a:r>
            <a:r>
              <a:rPr lang="ru-RU" dirty="0" smtClean="0">
                <a:hlinkClick r:id="rId5"/>
              </a:rPr>
              <a:t>SIFT</a:t>
            </a:r>
            <a:r>
              <a:rPr lang="ru-RU" dirty="0" smtClean="0"/>
              <a:t> (Инвариантное к масштабу преобразование объекта), </a:t>
            </a:r>
            <a:r>
              <a:rPr lang="ru-RU" dirty="0" smtClean="0">
                <a:hlinkClick r:id="rId6"/>
              </a:rPr>
              <a:t>LATCH</a:t>
            </a:r>
            <a:r>
              <a:rPr lang="ru-RU" dirty="0" smtClean="0"/>
              <a:t> и др. После конкатенации дескрипторов и редукции размерности с помощью PCA полученный вектор признаков можно использовать для классификации эмоций.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6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360" y="812520"/>
            <a:ext cx="7126560" cy="4008600"/>
          </a:xfrm>
          <a:prstGeom prst="rect">
            <a:avLst/>
          </a:prstGeom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</a:rPr>
              <a:t>В этом случае не выделяют отдельные категории эмоций, а используют некоторые измерения.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</a:rPr>
              <a:t>Дж. Рассел выделил два измерения эмоций: активация психики (насколько сильно выражена эмоция) и валентность (положительная, нейтральная или отрицательная эмоция).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4282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Мгновенные снимки не совсем точно отражают истинные эмоции, которые испытывает человек в данной ситуации. Поэтому для повышения точности системы необходимо анализировать последовательности кадров. Сделать это можно двумя путями. Первым способом является подача высокоуровневых признаков, полученных от CNN, классифицирующей каждый отдельный кадр, в рекуррентную сеть (например, LSTM) для захвата временной составляющей.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Источник:</a:t>
            </a:r>
            <a:r>
              <a:rPr lang="ru-RU" baseline="0" dirty="0" smtClean="0"/>
              <a:t> </a:t>
            </a:r>
            <a:r>
              <a:rPr lang="en-US" baseline="0" dirty="0" smtClean="0"/>
              <a:t>https://dl.acm.org/doi/10.1145/3136755.3143012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172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ru-RU" dirty="0" smtClean="0"/>
              <a:t>Второй способ заключается в непосредственной подаче последовательности кадров, взятых из видео с некоторым шагом, на вход 3D-CNN. Подобные CNN используют свертки с тремя степенями свободы, преобразующие четырехмерный вход в трехмерные карты признаков.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245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ru-RU" dirty="0" smtClean="0"/>
              <a:t>в общем случае эти подходы можно объединить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704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ru-RU" dirty="0" smtClean="0"/>
              <a:t>в общем случае эти подходы можно объединить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013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ru-RU" dirty="0" smtClean="0"/>
              <a:t>На основе визуальных данных можно с высокой точностью предсказывать знак эмоции, но при определении интенсивности предпочтительнее использовать </a:t>
            </a:r>
            <a:r>
              <a:rPr lang="ru-RU" dirty="0" smtClean="0">
                <a:hlinkClick r:id="rId3"/>
              </a:rPr>
              <a:t>речевые сигналы</a:t>
            </a:r>
            <a:r>
              <a:rPr lang="ru-RU" dirty="0" smtClean="0"/>
              <a:t>. Анализировать аудио немного сложнее ввиду сильной вариативности длительности речи и голосов дикторов. Обычно для этого используют не исходную звуковую волну, а разнообразные наборы </a:t>
            </a:r>
            <a:r>
              <a:rPr lang="ru-RU" dirty="0" smtClean="0">
                <a:hlinkClick r:id="rId4"/>
              </a:rPr>
              <a:t>признаков</a:t>
            </a:r>
            <a:r>
              <a:rPr lang="ru-RU" dirty="0" smtClean="0"/>
              <a:t>, например: F0, MFCC, LPC, i-вектора и др. В задаче распознавания эмоций по речи хорошо себя зарекомендовала открытая библиотека </a:t>
            </a:r>
            <a:r>
              <a:rPr lang="ru-RU" dirty="0" err="1" smtClean="0">
                <a:hlinkClick r:id="rId5"/>
              </a:rPr>
              <a:t>OpenSMILE</a:t>
            </a:r>
            <a:r>
              <a:rPr lang="ru-RU" dirty="0" smtClean="0"/>
              <a:t>, содержащая богатый набор алгоритмов для анализа речи и музыкальных сигналов. После извлечения, признаки могут быть поданы в SVM или LSTM для классификации.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Однако в последнее время </a:t>
            </a:r>
            <a:r>
              <a:rPr lang="ru-RU" dirty="0" err="1" smtClean="0"/>
              <a:t>сверточные</a:t>
            </a:r>
            <a:r>
              <a:rPr lang="ru-RU" dirty="0" smtClean="0"/>
              <a:t> нейронные сети стали проникать и в область анализа звука, вытесняя устоявшиеся подходы. Для того чтобы их применить, звук представляют в виде спектрограмм в линейной или </a:t>
            </a:r>
            <a:r>
              <a:rPr lang="ru-RU" dirty="0" err="1" smtClean="0"/>
              <a:t>mel</a:t>
            </a:r>
            <a:r>
              <a:rPr lang="ru-RU" dirty="0" smtClean="0"/>
              <a:t>-шкале, после чего с полученными спектрограммами оперируют как с обычными двумерными изображениями. При этом проблема произвольного размера спектрограмм по временной оси элегантно решается при помощи </a:t>
            </a:r>
            <a:r>
              <a:rPr lang="ru-RU" dirty="0" smtClean="0">
                <a:hlinkClick r:id="rId6"/>
              </a:rPr>
              <a:t>статистического </a:t>
            </a:r>
            <a:r>
              <a:rPr lang="ru-RU" dirty="0" err="1" smtClean="0">
                <a:hlinkClick r:id="rId6"/>
              </a:rPr>
              <a:t>пулинга</a:t>
            </a:r>
            <a:r>
              <a:rPr lang="ru-RU" dirty="0" smtClean="0"/>
              <a:t> или за счет включения в архитектуру рекуррентной сети.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907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280">
              <a:lnSpc>
                <a:spcPct val="100000"/>
              </a:lnSpc>
            </a:pPr>
            <a:r>
              <a:rPr lang="ru-RU" sz="2000" b="0" strike="noStrike" spc="-1">
                <a:latin typeface="+mn-lt"/>
              </a:rPr>
              <a:t>Жесты можно эффективно использовать в качестве средства обнаружения определенного эмоционального состояния пользователя, особенно когда они используются в сочетании с речью и распознаванием по лицу.</a:t>
            </a:r>
            <a:endParaRPr lang="ru-RU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ru-RU" sz="2000" b="0" strike="noStrike" spc="-1">
                <a:latin typeface="+mn-lt"/>
              </a:rPr>
              <a:t> В зависимости от конкретного действия жесты могут быть простыми рефлексивными реакциями, например, поднимать плечи, когда вы не знаете ответа на вопрос, или они могут быть сложными и значимыми, как при общении с помощью языка жестов. 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352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28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При страхе сердце бьются чаще</a:t>
            </a:r>
            <a:r>
              <a:rPr lang="ru-RU" sz="2000" b="0" strike="noStrike" spc="-1">
                <a:latin typeface="+mn-lt"/>
              </a:rPr>
              <a:t>, вызывая увеличение амплитуды сердечного цикла. По мере того, как субъект успокаивается цикл приходит в норму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Доминация или доминантность – отношения типа начальник-подчиненный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Пример смешанной модели эмоций.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С одной стороны это категориальная модель, но с другой стороны она включает смешанные эмоции и отображает интенсивность (чем более яркий цвет, тем более выражена сама эмоция).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48000" y="5040000"/>
            <a:ext cx="604656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4920" algn="just">
              <a:lnSpc>
                <a:spcPct val="100000"/>
              </a:lnSpc>
            </a:pPr>
            <a:r>
              <a:rPr lang="ru-RU" sz="1300" b="0" strike="noStrike" spc="-1">
                <a:latin typeface="Times New Roman"/>
                <a:ea typeface="Times New Roman"/>
              </a:rPr>
              <a:t>Обнаружение информации об эмоциональном состоянии как правило начинается с фиксации физического состояния либо поведения пользователя посредством различных датчиков. Собранные датчиками данные аналогичны человеческим эмоциональным сигналам. Так, видеокамера способна зафиксировать выражение лица, положение тела или жесты, а микрофон – записать речь.</a:t>
            </a:r>
            <a:endParaRPr lang="ru-RU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360" y="812520"/>
            <a:ext cx="7126200" cy="4008240"/>
          </a:xfrm>
          <a:prstGeom prst="rect">
            <a:avLst/>
          </a:prstGeom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Примеры баз данных эмоционально окрашенной речи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360" y="812520"/>
            <a:ext cx="7126200" cy="400824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Примеры баз данных эмоционально окрашенной речи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err="1" smtClean="0"/>
              <a:t>EMOTions</a:t>
            </a:r>
            <a:r>
              <a:rPr lang="en-US" i="1" dirty="0" smtClean="0"/>
              <a:t> In Context (</a:t>
            </a:r>
            <a:r>
              <a:rPr lang="en-US" b="1" dirty="0" smtClean="0"/>
              <a:t>EMOTIC</a:t>
            </a:r>
            <a:r>
              <a:rPr lang="en-US" i="1" dirty="0" smtClean="0"/>
              <a:t>) http://sunai.uoc.edu/emotic/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Представляет собой базу данных изображений людей в реальном окружении. </a:t>
            </a:r>
            <a:endParaRPr lang="en-US" dirty="0" smtClean="0"/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Изображения аннотированы расширенным списком из 26 категорий эмоций в сочетании с тремя общими непрерывными параметрами Валентность, Возбуждение и Доминирование.</a:t>
            </a:r>
            <a:endParaRPr lang="ru-RU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808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10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RAMAS – многомодальная БД, содержит, аудио, видеоданные, а также захват движений и психофизиологические данные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Видео: 581 Длительность (минуты / часы): 395 / 6.6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10 полупрофессиональных актеров, 21 аннотатор, спонтанная речь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RUSLANA - Аудио + текст, 3660 предложений</a:t>
            </a:r>
            <a:endParaRPr lang="ru-RU" sz="1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Студенты лингвистического факультета, 12 мужчин и 49 женщин 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098320" y="49032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5910840" y="42732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71360" y="4280040"/>
            <a:ext cx="1675080" cy="70344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ehnaznojavan.com/emoreact" TargetMode="External"/><Relationship Id="rId3" Type="http://schemas.openxmlformats.org/officeDocument/2006/relationships/hyperlink" Target="https://www2.informatik.uni-hamburg.de/wtm/OMG-EmotionChallenge/" TargetMode="External"/><Relationship Id="rId7" Type="http://schemas.openxmlformats.org/officeDocument/2006/relationships/hyperlink" Target="http://cbcsl.ece.ohio-state.edu/EmotionNetChalleng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ibug.doc.ic.ac.uk/resources/afew-va-database/" TargetMode="External"/><Relationship Id="rId5" Type="http://schemas.openxmlformats.org/officeDocument/2006/relationships/hyperlink" Target="http://mohammadmahoor.com/affectnet/" TargetMode="External"/><Relationship Id="rId4" Type="http://schemas.openxmlformats.org/officeDocument/2006/relationships/hyperlink" Target="https://sites.google.com/view/emotiw201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youtu.be/_d7n2Qikhf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iva-portal.org/smash/get/diva2:1174434/FULLTEXT01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1705.07871.pd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ftp/arxiv/papers/1707/1707.09917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youtu.be/ETCnXh8WQnA" TargetMode="Externa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2294280"/>
            <a:ext cx="9142560" cy="7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86500"/>
          </a:bodyPr>
          <a:lstStyle/>
          <a:p>
            <a:pPr algn="ctr">
              <a:lnSpc>
                <a:spcPct val="100000"/>
              </a:lnSpc>
            </a:pPr>
            <a:r>
              <a:rPr lang="ru-RU" sz="3200" b="0" strike="noStrike" spc="-1">
                <a:solidFill>
                  <a:srgbClr val="FFFFFF"/>
                </a:solidFill>
                <a:latin typeface="Calibri"/>
                <a:ea typeface="DejaVu Sans"/>
              </a:rPr>
              <a:t>Распознавание эмоций как задача распознавания образов</a:t>
            </a:r>
            <a:endParaRPr lang="ru-RU" sz="32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0" y="4667400"/>
            <a:ext cx="91425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1371600" y="3637080"/>
            <a:ext cx="639936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Задача классификации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6E43C906-30AD-4575-AF05-92AD584C50A1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10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Классификатор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– это алгоритм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 A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, который отображает каждый элемент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x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генеральной совокупности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X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в элемент множества решений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Y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.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Множество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X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– </a:t>
            </a: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совокупность описаний некоторых объектов или ситуаций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.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Элемент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Microsoft YaHei"/>
              </a:rPr>
              <a:t>x = 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(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Microsoft YaHei"/>
              </a:rPr>
              <a:t>x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1,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Microsoft YaHei"/>
              </a:rPr>
              <a:t>x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2, …,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Microsoft YaHei"/>
              </a:rPr>
              <a:t>xd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) множества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X 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называется </a:t>
            </a: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вектором признаков (образом)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.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Множество решений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Y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–  совокупность номеров или наименований классов, </a:t>
            </a: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множество меток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.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Подмножество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X* 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Calibri"/>
              </a:rPr>
              <a:t>Ϲ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Calibri"/>
              </a:rPr>
              <a:t> X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, для элементов которого известны классы, называется </a:t>
            </a: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Microsoft YaHei"/>
              </a:rPr>
              <a:t>выборкой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. Для выборки известно правило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Microsoft YaHei"/>
              </a:rPr>
              <a:t>A*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: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Microsoft YaHei"/>
              </a:rPr>
              <a:t>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X*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Calibri"/>
              </a:rPr>
              <a:t>→ Y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.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Microsoft YaHei"/>
              </a:rPr>
              <a:t>Задача классификации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 состоит в нахождении алгоритма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A.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Процесс классификации называют </a:t>
            </a: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распознаванием образов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.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  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Обучение классификатора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BBA1766F-88F4-4EBB-A829-E0270A7B3018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11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Классификаторы обучаются (с учителем или без учителя) на конечных наборах данных, которые называются </a:t>
            </a: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обучающими наборами данных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.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Качество обучения классификатора проверяется на других наборах данных, которые называются </a:t>
            </a: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тестовыми наборами данными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.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 процессе работы классификатору приходится обрабатывать данные, на которых обучение не проводилось.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Оценка качества классификатора на тестовых данных служит проверкой его способности к обобщению.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Требуются методы экспериментальной оценки качества классификатора на тестовых наборах данных. 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  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Базы данных эмоций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64E534FC-C416-41DF-BF21-DD9FA63811E6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12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10" name="Рисунок 209"/>
          <p:cNvPicPr/>
          <p:nvPr/>
        </p:nvPicPr>
        <p:blipFill>
          <a:blip r:embed="rId2"/>
          <a:stretch/>
        </p:blipFill>
        <p:spPr>
          <a:xfrm>
            <a:off x="1068840" y="1008000"/>
            <a:ext cx="7210440" cy="297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Примеры баз данных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01B5818F-5DCB-4680-9206-D279B3AEB26C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13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13" name="Рисунок 212"/>
          <p:cNvPicPr/>
          <p:nvPr/>
        </p:nvPicPr>
        <p:blipFill>
          <a:blip r:embed="rId3"/>
          <a:stretch/>
        </p:blipFill>
        <p:spPr>
          <a:xfrm>
            <a:off x="2938320" y="1114920"/>
            <a:ext cx="4716720" cy="3060360"/>
          </a:xfrm>
          <a:prstGeom prst="rect">
            <a:avLst/>
          </a:prstGeom>
          <a:ln>
            <a:noFill/>
          </a:ln>
        </p:spPr>
      </p:pic>
      <p:pic>
        <p:nvPicPr>
          <p:cNvPr id="214" name="Рисунок 213"/>
          <p:cNvPicPr/>
          <p:nvPr/>
        </p:nvPicPr>
        <p:blipFill>
          <a:blip r:embed="rId4"/>
          <a:stretch/>
        </p:blipFill>
        <p:spPr>
          <a:xfrm>
            <a:off x="947880" y="1755360"/>
            <a:ext cx="1139400" cy="14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Примеры баз данных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1901B143-78E3-40A4-9FB4-D8172436CA69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14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17" name="Рисунок 216"/>
          <p:cNvPicPr/>
          <p:nvPr/>
        </p:nvPicPr>
        <p:blipFill>
          <a:blip r:embed="rId3"/>
          <a:stretch/>
        </p:blipFill>
        <p:spPr>
          <a:xfrm>
            <a:off x="720000" y="936000"/>
            <a:ext cx="7804800" cy="213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Примеры баз данных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1901B143-78E3-40A4-9FB4-D8172436CA69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15</a:t>
            </a:fld>
            <a:endParaRPr lang="ru-RU" sz="1800" b="0" strike="noStrike" spc="-1">
              <a:latin typeface="Arial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53955"/>
              </p:ext>
            </p:extLst>
          </p:nvPr>
        </p:nvGraphicFramePr>
        <p:xfrm>
          <a:off x="789708" y="789710"/>
          <a:ext cx="6816436" cy="4120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109">
                  <a:extLst>
                    <a:ext uri="{9D8B030D-6E8A-4147-A177-3AD203B41FA5}">
                      <a16:colId xmlns:a16="http://schemas.microsoft.com/office/drawing/2014/main" val="3285818483"/>
                    </a:ext>
                  </a:extLst>
                </a:gridCol>
                <a:gridCol w="1704109">
                  <a:extLst>
                    <a:ext uri="{9D8B030D-6E8A-4147-A177-3AD203B41FA5}">
                      <a16:colId xmlns:a16="http://schemas.microsoft.com/office/drawing/2014/main" val="110636498"/>
                    </a:ext>
                  </a:extLst>
                </a:gridCol>
                <a:gridCol w="1704109">
                  <a:extLst>
                    <a:ext uri="{9D8B030D-6E8A-4147-A177-3AD203B41FA5}">
                      <a16:colId xmlns:a16="http://schemas.microsoft.com/office/drawing/2014/main" val="4024013285"/>
                    </a:ext>
                  </a:extLst>
                </a:gridCol>
                <a:gridCol w="1704109">
                  <a:extLst>
                    <a:ext uri="{9D8B030D-6E8A-4147-A177-3AD203B41FA5}">
                      <a16:colId xmlns:a16="http://schemas.microsoft.com/office/drawing/2014/main" val="814835978"/>
                    </a:ext>
                  </a:extLst>
                </a:gridCol>
              </a:tblGrid>
              <a:tr h="578124">
                <a:tc>
                  <a:txBody>
                    <a:bodyPr/>
                    <a:lstStyle/>
                    <a:p>
                      <a:r>
                        <a:rPr lang="ru-RU" sz="1600" dirty="0"/>
                        <a:t>Название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Данные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Разметка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Год выпуска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334328"/>
                  </a:ext>
                </a:extLst>
              </a:tr>
              <a:tr h="758945">
                <a:tc>
                  <a:txBody>
                    <a:bodyPr/>
                    <a:lstStyle/>
                    <a:p>
                      <a:r>
                        <a:rPr lang="en-US" sz="1600">
                          <a:hlinkClick r:id="rId3"/>
                        </a:rPr>
                        <a:t>OMG-Emotion challenge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  <a:r>
                        <a:rPr lang="ru-RU" sz="1600" dirty="0" err="1"/>
                        <a:t>удио</a:t>
                      </a:r>
                      <a:r>
                        <a:rPr lang="ru-RU" sz="1600" dirty="0"/>
                        <a:t>/видео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7 категорий, </a:t>
                      </a:r>
                      <a:r>
                        <a:rPr lang="en-US" sz="1600" dirty="0"/>
                        <a:t>valence/arousal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99810"/>
                  </a:ext>
                </a:extLst>
              </a:tr>
              <a:tr h="531262">
                <a:tc>
                  <a:txBody>
                    <a:bodyPr/>
                    <a:lstStyle/>
                    <a:p>
                      <a:r>
                        <a:rPr lang="en-US" sz="1600">
                          <a:hlinkClick r:id="rId4"/>
                        </a:rPr>
                        <a:t>EmotiW challenge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</a:t>
                      </a:r>
                      <a:r>
                        <a:rPr lang="ru-RU" sz="1600"/>
                        <a:t>удио/видео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6 категорий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794966"/>
                  </a:ext>
                </a:extLst>
              </a:tr>
              <a:tr h="758945">
                <a:tc>
                  <a:txBody>
                    <a:bodyPr/>
                    <a:lstStyle/>
                    <a:p>
                      <a:r>
                        <a:rPr lang="en-US" sz="1600">
                          <a:hlinkClick r:id="rId5"/>
                        </a:rPr>
                        <a:t>AffectNet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изображения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7 категорий, </a:t>
                      </a:r>
                      <a:r>
                        <a:rPr lang="en-US" sz="1600"/>
                        <a:t>valence/arousal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75844"/>
                  </a:ext>
                </a:extLst>
              </a:tr>
              <a:tr h="531262">
                <a:tc>
                  <a:txBody>
                    <a:bodyPr/>
                    <a:lstStyle/>
                    <a:p>
                      <a:r>
                        <a:rPr lang="en-US" sz="1600">
                          <a:hlinkClick r:id="rId6"/>
                        </a:rPr>
                        <a:t>AFEW-VA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видео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valence/arousal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188203"/>
                  </a:ext>
                </a:extLst>
              </a:tr>
              <a:tr h="531262">
                <a:tc>
                  <a:txBody>
                    <a:bodyPr/>
                    <a:lstStyle/>
                    <a:p>
                      <a:r>
                        <a:rPr lang="en-US" sz="1600">
                          <a:hlinkClick r:id="rId7"/>
                        </a:rPr>
                        <a:t>EmotioNet challenge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изображения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16 категорий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70217"/>
                  </a:ext>
                </a:extLst>
              </a:tr>
              <a:tr h="334945">
                <a:tc>
                  <a:txBody>
                    <a:bodyPr/>
                    <a:lstStyle/>
                    <a:p>
                      <a:r>
                        <a:rPr lang="en-US" sz="1600">
                          <a:hlinkClick r:id="rId8"/>
                        </a:rPr>
                        <a:t>EmoReact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</a:t>
                      </a:r>
                      <a:r>
                        <a:rPr lang="ru-RU" sz="1600"/>
                        <a:t>удио/видео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17 категорий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2016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568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4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Примеры баз данных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47D9204-8A57-434E-B736-9C52B6B71319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16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20" name="Рисунок 219"/>
          <p:cNvPicPr/>
          <p:nvPr/>
        </p:nvPicPr>
        <p:blipFill>
          <a:blip r:embed="rId3"/>
          <a:stretch/>
        </p:blipFill>
        <p:spPr>
          <a:xfrm>
            <a:off x="2160000" y="893520"/>
            <a:ext cx="5073120" cy="313776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4759200" y="4074480"/>
            <a:ext cx="3333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u="sng" strike="noStrike" spc="-1">
                <a:solidFill>
                  <a:srgbClr val="4BBCFF"/>
                </a:solidFill>
                <a:uFillTx/>
                <a:latin typeface="Calibri"/>
                <a:ea typeface="DejaVu Sans"/>
                <a:hlinkClick r:id="rId4"/>
              </a:rPr>
              <a:t>https://youtu.be/_d7n2Qikhf4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Система распознавания эмоций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013B466-B1AF-4543-BD6B-AFEBB84664FD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17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24" name="Рисунок 223"/>
          <p:cNvPicPr/>
          <p:nvPr/>
        </p:nvPicPr>
        <p:blipFill>
          <a:blip r:embed="rId3"/>
          <a:stretch/>
        </p:blipFill>
        <p:spPr>
          <a:xfrm>
            <a:off x="648000" y="792000"/>
            <a:ext cx="7769520" cy="2100960"/>
          </a:xfrm>
          <a:prstGeom prst="rect">
            <a:avLst/>
          </a:prstGeom>
          <a:ln>
            <a:noFill/>
          </a:ln>
        </p:spPr>
      </p:pic>
      <p:pic>
        <p:nvPicPr>
          <p:cNvPr id="225" name="Рисунок 224"/>
          <p:cNvPicPr/>
          <p:nvPr/>
        </p:nvPicPr>
        <p:blipFill>
          <a:blip r:embed="rId4"/>
          <a:stretch/>
        </p:blipFill>
        <p:spPr>
          <a:xfrm>
            <a:off x="610920" y="3313440"/>
            <a:ext cx="6156360" cy="100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Распознавание эмоций по аудио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1F4D7EB1-E283-4C7A-BC4C-C46CB06B2F52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18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28" name="Рисунок 227"/>
          <p:cNvPicPr/>
          <p:nvPr/>
        </p:nvPicPr>
        <p:blipFill>
          <a:blip r:embed="rId3"/>
          <a:stretch/>
        </p:blipFill>
        <p:spPr>
          <a:xfrm>
            <a:off x="1224000" y="1008000"/>
            <a:ext cx="6703920" cy="244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Базовая архитектура системы распознавания эмоций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5F0CA475-6461-4790-890E-C8F9AD9454CB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19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31" name="Рисунок 230"/>
          <p:cNvPicPr/>
          <p:nvPr/>
        </p:nvPicPr>
        <p:blipFill>
          <a:blip r:embed="rId2"/>
          <a:stretch/>
        </p:blipFill>
        <p:spPr>
          <a:xfrm>
            <a:off x="1360440" y="936720"/>
            <a:ext cx="6310080" cy="352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Аффективные вычисления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6B91CBD4-7036-4CDC-8611-7FD7A34C2931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166" name="Рисунок 165"/>
          <p:cNvPicPr/>
          <p:nvPr/>
        </p:nvPicPr>
        <p:blipFill>
          <a:blip r:embed="rId2"/>
          <a:stretch/>
        </p:blipFill>
        <p:spPr>
          <a:xfrm>
            <a:off x="216000" y="606960"/>
            <a:ext cx="8423280" cy="3708000"/>
          </a:xfrm>
          <a:prstGeom prst="rect">
            <a:avLst/>
          </a:prstGeom>
          <a:ln>
            <a:noFill/>
          </a:ln>
        </p:spPr>
      </p:pic>
      <p:pic>
        <p:nvPicPr>
          <p:cNvPr id="167" name="Рисунок 166"/>
          <p:cNvPicPr/>
          <p:nvPr/>
        </p:nvPicPr>
        <p:blipFill>
          <a:blip r:embed="rId3"/>
          <a:stretch/>
        </p:blipFill>
        <p:spPr>
          <a:xfrm>
            <a:off x="1656000" y="2007360"/>
            <a:ext cx="5320080" cy="287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Расширенное пространство признаков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92D57240-DAAA-4953-9EB1-27DBEC66BB1E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20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34" name="Рисунок 233"/>
          <p:cNvPicPr/>
          <p:nvPr/>
        </p:nvPicPr>
        <p:blipFill>
          <a:blip r:embed="rId3"/>
          <a:stretch/>
        </p:blipFill>
        <p:spPr>
          <a:xfrm>
            <a:off x="1809720" y="1120320"/>
            <a:ext cx="5569560" cy="292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6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Типы входных данных: эмоциональная речь</a:t>
            </a: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60CBDC96-AD5B-4EE7-B389-A80CCE2C4B85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21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Изменения в вегетативной нервной системе могут косвенно изменять речь человека.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Технологии обработки эмоциональной речи распознают эмоциональное состояние пользователя с помощью вычислительного анализа характеристик речи. Голосовые параметры и характеристики, такие как переменные высоты тона и скорость речи, могут быть проанализированы с помощью методов распознавания образов.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Средняя точность распознавания аффективных состояний по анализу речи составляет 70-80%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+ Многие речевые характеристики не зависят от семантики или культуры.  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Речевые дескрипторы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0F5233AD-17C5-4D38-BFD2-A1AD71ADD515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22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Частотные характеристики: </a:t>
            </a:r>
            <a:endParaRPr lang="ru-RU" sz="18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Форма акцента - зависит от скорости изменения основной частоты.</a:t>
            </a:r>
            <a:endParaRPr lang="ru-RU" sz="18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Средняя высота - описание того, насколько высокий / низкий уровень речи говорящего относительно нормальной речи.</a:t>
            </a:r>
            <a:endParaRPr lang="ru-RU" sz="18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Наклон контура - описывает тенденцию изменения частоты с течением времени, она может возрастать, уменьшаться или повышаться.</a:t>
            </a:r>
            <a:endParaRPr lang="ru-RU" sz="18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Окончательное понижение - величина на которое частота падает в конце высказывания.</a:t>
            </a:r>
            <a:endParaRPr lang="ru-RU" sz="18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Диапазон высоты тона - измеряет разброс между максимальной и минимальной частотой высказывания.  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Речевые дескрипторы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C20E6DF6-897A-4270-8EF1-243F5DDC9CB3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23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Функции, связанные со временем: </a:t>
            </a:r>
            <a:endParaRPr lang="ru-RU" sz="18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Скорость речи - описывает частоту произнесения слов или слогов за единицу времени</a:t>
            </a:r>
            <a:endParaRPr lang="ru-RU" sz="18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Частота напряжения - измеряет частоту появления звуков с акцентом тона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Речевые дескрипторы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4003C353-8C69-4869-822E-F1230EFA829B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24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Параметры качества голоса и дескрипторы энергии: </a:t>
            </a:r>
            <a:endParaRPr lang="ru-RU" sz="18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Дыхание - измеряет шум аспирации в речи</a:t>
            </a:r>
            <a:endParaRPr lang="ru-RU" sz="18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 dirty="0" err="1">
                <a:solidFill>
                  <a:srgbClr val="0230AC"/>
                </a:solidFill>
                <a:latin typeface="Calibri"/>
                <a:ea typeface="DejaVu Sans"/>
              </a:rPr>
              <a:t>Brilliance</a:t>
            </a: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 - описывает преобладание высокой или низкой частоты </a:t>
            </a:r>
            <a:r>
              <a:rPr lang="ru-RU" sz="1800" b="0" strike="noStrike" spc="-1" dirty="0" err="1">
                <a:solidFill>
                  <a:srgbClr val="0230AC"/>
                </a:solidFill>
                <a:latin typeface="Calibri"/>
                <a:ea typeface="DejaVu Sans"/>
              </a:rPr>
              <a:t>encies</a:t>
            </a: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r>
              <a:rPr lang="ru-RU" sz="1800" b="0" strike="noStrike" spc="-1" dirty="0" err="1">
                <a:solidFill>
                  <a:srgbClr val="0230AC"/>
                </a:solidFill>
                <a:latin typeface="Calibri"/>
                <a:ea typeface="DejaVu Sans"/>
              </a:rPr>
              <a:t>In</a:t>
            </a: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r>
              <a:rPr lang="ru-RU" sz="1800" b="0" strike="noStrike" spc="-1" dirty="0" err="1">
                <a:solidFill>
                  <a:srgbClr val="0230AC"/>
                </a:solidFill>
                <a:latin typeface="Calibri"/>
                <a:ea typeface="DejaVu Sans"/>
              </a:rPr>
              <a:t>the</a:t>
            </a: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r>
              <a:rPr lang="ru-RU" sz="1800" b="0" strike="noStrike" spc="-1" dirty="0" err="1">
                <a:solidFill>
                  <a:srgbClr val="0230AC"/>
                </a:solidFill>
                <a:latin typeface="Calibri"/>
                <a:ea typeface="DejaVu Sans"/>
              </a:rPr>
              <a:t>speech</a:t>
            </a:r>
            <a:endParaRPr lang="ru-RU" sz="18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 dirty="0" err="1">
                <a:solidFill>
                  <a:srgbClr val="0230AC"/>
                </a:solidFill>
                <a:latin typeface="Calibri"/>
                <a:ea typeface="DejaVu Sans"/>
              </a:rPr>
              <a:t>Loudness</a:t>
            </a: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 - измеряет амплитуду речевого сигнала, переводит в энергию высказывания</a:t>
            </a:r>
            <a:endParaRPr lang="ru-RU" sz="18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 dirty="0" err="1">
                <a:solidFill>
                  <a:srgbClr val="0230AC"/>
                </a:solidFill>
                <a:latin typeface="Calibri"/>
                <a:ea typeface="DejaVu Sans"/>
              </a:rPr>
              <a:t>Pause</a:t>
            </a: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r>
              <a:rPr lang="ru-RU" sz="1800" b="0" strike="noStrike" spc="-1" dirty="0" err="1">
                <a:solidFill>
                  <a:srgbClr val="0230AC"/>
                </a:solidFill>
                <a:latin typeface="Calibri"/>
                <a:ea typeface="DejaVu Sans"/>
              </a:rPr>
              <a:t>Discontinuity</a:t>
            </a: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 - описывает переходы между звуком и тишиной</a:t>
            </a:r>
            <a:endParaRPr lang="ru-RU" sz="18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 dirty="0" err="1">
                <a:solidFill>
                  <a:srgbClr val="0230AC"/>
                </a:solidFill>
                <a:latin typeface="Calibri"/>
                <a:ea typeface="DejaVu Sans"/>
              </a:rPr>
              <a:t>Pitch</a:t>
            </a: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r>
              <a:rPr lang="ru-RU" sz="1800" b="0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(разрыв) </a:t>
            </a:r>
            <a:r>
              <a:rPr lang="ru-RU" sz="1800" b="0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- описывает переходы основной частоты</a:t>
            </a:r>
            <a:endParaRPr lang="ru-RU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6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Типы входных данных: выражения лица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6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A5CC073-495C-436B-90DF-EE7B55D5259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25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101"/>
              <a:buBlip>
                <a:blip r:embed="rId2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Исследования Пола Экмана 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101"/>
              <a:buBlip>
                <a:blip r:embed="rId2"/>
              </a:buBlip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Первоначальная идея: выражения эмоций на лице универсальны и не определяются культурой</a:t>
            </a:r>
            <a:endParaRPr lang="ru-RU" sz="20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Основные эмоции:</a:t>
            </a:r>
            <a:endParaRPr lang="ru-RU" sz="18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Гнев (злость)</a:t>
            </a:r>
            <a:endParaRPr lang="ru-RU" sz="20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Отвращение</a:t>
            </a:r>
            <a:endParaRPr lang="ru-RU" sz="20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Страх</a:t>
            </a:r>
            <a:endParaRPr lang="ru-RU" sz="20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Счастье (радость)</a:t>
            </a:r>
            <a:endParaRPr lang="ru-RU" sz="20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Печаль (грусть)</a:t>
            </a:r>
            <a:endParaRPr lang="ru-RU" sz="20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230AC"/>
                </a:solidFill>
                <a:latin typeface="Calibri"/>
                <a:ea typeface="DejaVu Sans"/>
              </a:rPr>
              <a:t>Удивление </a:t>
            </a:r>
            <a:endParaRPr lang="ru-RU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6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Типы входных данных: выражения лица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600" b="0" strike="noStrike" spc="-1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A6376545-6E66-4A00-942F-BAA4D3D4F085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26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Расширенный список эмоций:</a:t>
            </a:r>
            <a:endParaRPr lang="ru-RU" sz="18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Удовольствие</a:t>
            </a:r>
            <a:endParaRPr lang="ru-RU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Презрение</a:t>
            </a:r>
            <a:endParaRPr lang="ru-RU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Злость</a:t>
            </a:r>
            <a:endParaRPr lang="ru-RU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Смущение</a:t>
            </a:r>
            <a:endParaRPr lang="ru-RU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Волнение</a:t>
            </a:r>
            <a:endParaRPr lang="ru-RU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Чувство вины</a:t>
            </a:r>
            <a:endParaRPr lang="ru-RU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Гордость</a:t>
            </a:r>
            <a:endParaRPr lang="ru-RU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Отвращение</a:t>
            </a:r>
            <a:endParaRPr lang="ru-RU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Радость</a:t>
            </a:r>
            <a:endParaRPr lang="ru-RU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Страх</a:t>
            </a:r>
            <a:endParaRPr lang="ru-RU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Стыд</a:t>
            </a:r>
            <a:endParaRPr lang="ru-RU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Грусть</a:t>
            </a:r>
            <a:endParaRPr lang="ru-RU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>
                <a:solidFill>
                  <a:srgbClr val="0230AC"/>
                </a:solidFill>
                <a:latin typeface="Calibri"/>
                <a:ea typeface="DejaVu Sans"/>
              </a:rPr>
              <a:t>Система кодирования лицевых движений (FACS)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198B1DD-90A3-42E6-8200-2EAED1B1F67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27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Центральная концепция — двигательные единицы (AU)</a:t>
            </a:r>
            <a:endParaRPr lang="ru-RU" sz="18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1600" b="0" strike="noStrike" spc="-1">
              <a:latin typeface="Arial"/>
            </a:endParaRPr>
          </a:p>
        </p:txBody>
      </p:sp>
      <p:pic>
        <p:nvPicPr>
          <p:cNvPr id="256" name="Рисунок 156"/>
          <p:cNvPicPr/>
          <p:nvPr/>
        </p:nvPicPr>
        <p:blipFill>
          <a:blip r:embed="rId4"/>
          <a:stretch/>
        </p:blipFill>
        <p:spPr>
          <a:xfrm>
            <a:off x="2496600" y="1329120"/>
            <a:ext cx="3550320" cy="327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1" y="0"/>
            <a:ext cx="7620001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Классический подход к задаче классификации эмоций</a:t>
            </a: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198B1DD-90A3-42E6-8200-2EAED1B1F67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28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619"/>
            <a:ext cx="9144000" cy="39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5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1" y="0"/>
            <a:ext cx="7620001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Классический подход к задаче классификации эмоций</a:t>
            </a: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198B1DD-90A3-42E6-8200-2EAED1B1F67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29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580"/>
            <a:ext cx="9144000" cy="272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Дискретные модели эмоций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F7D24B6A-DA4B-4AF1-9AE3-F745848B37DE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457200" y="581400"/>
            <a:ext cx="8149320" cy="7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Эмоциональная сфера человека состоит из первичных, фундаментальных эмоций, их комбинация создает вторичные эмоции.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  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457200" y="1235160"/>
            <a:ext cx="3646080" cy="268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Классификация Экмана</a:t>
            </a:r>
            <a:r>
              <a:rPr lang="ru-RU" sz="1800" b="0" strike="noStrike" spc="-1" baseline="33000">
                <a:solidFill>
                  <a:srgbClr val="0230AC"/>
                </a:solidFill>
                <a:latin typeface="Calibri"/>
                <a:ea typeface="DejaVu Sans"/>
              </a:rPr>
              <a:t>1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383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Радость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383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Удивление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383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Отвращение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383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Печаль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383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Гнев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383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Страх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  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4417200" y="1271160"/>
            <a:ext cx="3646080" cy="268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Классификация Изарда</a:t>
            </a:r>
            <a:r>
              <a:rPr lang="ru-RU" sz="1800" b="0" strike="noStrike" spc="-1" baseline="33000">
                <a:solidFill>
                  <a:srgbClr val="0230AC"/>
                </a:solidFill>
                <a:latin typeface="Calibri"/>
                <a:ea typeface="DejaVu Sans"/>
              </a:rPr>
              <a:t>2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Радость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45"/>
              <a:buBlip>
                <a:blip r:embed="rId3"/>
              </a:buBlip>
            </a:pPr>
            <a:r>
              <a:rPr lang="ru-RU" sz="1800" b="0" u="sng" strike="noStrike" spc="-1">
                <a:solidFill>
                  <a:srgbClr val="0230AC"/>
                </a:solidFill>
                <a:uFillTx/>
                <a:latin typeface="Calibri"/>
                <a:ea typeface="DejaVu Sans"/>
              </a:rPr>
              <a:t>Интерес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Удивление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Печаль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45"/>
              <a:buBlip>
                <a:blip r:embed="rId3"/>
              </a:buBlip>
            </a:pPr>
            <a:r>
              <a:rPr lang="ru-RU" sz="1800" b="0" u="sng" strike="noStrike" spc="-1">
                <a:solidFill>
                  <a:srgbClr val="0230AC"/>
                </a:solidFill>
                <a:uFillTx/>
                <a:latin typeface="Calibri"/>
                <a:ea typeface="DejaVu Sans"/>
              </a:rPr>
              <a:t>Гнев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Отвращение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Презрение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Страх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45"/>
              <a:buBlip>
                <a:blip r:embed="rId3"/>
              </a:buBlip>
            </a:pPr>
            <a:r>
              <a:rPr lang="ru-RU" sz="1800" b="0" u="sng" strike="noStrike" spc="-1">
                <a:solidFill>
                  <a:srgbClr val="0230AC"/>
                </a:solidFill>
                <a:uFillTx/>
                <a:latin typeface="Calibri"/>
                <a:ea typeface="DejaVu Sans"/>
              </a:rPr>
              <a:t>Стыд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Вина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  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408600" y="4263120"/>
            <a:ext cx="82288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0" strike="noStrike" spc="-1" baseline="30000">
                <a:solidFill>
                  <a:srgbClr val="808080"/>
                </a:solidFill>
                <a:latin typeface="Calibri"/>
                <a:ea typeface="DejaVu Sans"/>
              </a:rPr>
              <a:t>1</a:t>
            </a:r>
            <a:r>
              <a:rPr lang="ru-RU" sz="1200" b="0" strike="noStrike" spc="-1">
                <a:solidFill>
                  <a:srgbClr val="808080"/>
                </a:solidFill>
                <a:latin typeface="Calibri"/>
                <a:ea typeface="DejaVu Sans"/>
              </a:rPr>
              <a:t>Ekman P. Basic emotions // Handbook of cognition and emotion / eds.: T. Dalgleish M. J. Power. — Hoboken, New Jersey: John Wiley &amp; Sons, Ltd., 1999. — P. 45–60.</a:t>
            </a:r>
            <a:endParaRPr lang="ru-RU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200" b="0" strike="noStrike" spc="-1" baseline="30000">
                <a:solidFill>
                  <a:srgbClr val="808080"/>
                </a:solidFill>
                <a:latin typeface="Calibri"/>
                <a:ea typeface="DejaVu Sans"/>
              </a:rPr>
              <a:t>2</a:t>
            </a:r>
            <a:r>
              <a:rPr lang="ru-RU" sz="1200" b="0" strike="noStrike" spc="-1">
                <a:solidFill>
                  <a:srgbClr val="808080"/>
                </a:solidFill>
                <a:latin typeface="Calibri"/>
                <a:ea typeface="DejaVu Sans"/>
              </a:rPr>
              <a:t>Изард К. Э. Психология эмоций. — СПб.: Питер, 1999.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1" y="0"/>
            <a:ext cx="7620001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Классификация эмоций </a:t>
            </a:r>
            <a:r>
              <a:rPr lang="ru-RU" sz="2400" b="1" spc="-1" dirty="0" smtClean="0">
                <a:solidFill>
                  <a:srgbClr val="0230AC"/>
                </a:solidFill>
                <a:latin typeface="Calibri"/>
                <a:ea typeface="DejaVu Sans"/>
              </a:rPr>
              <a:t>по изображению</a:t>
            </a:r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198B1DD-90A3-42E6-8200-2EAED1B1F67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30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85" y="833400"/>
            <a:ext cx="8388350" cy="327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7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1" y="0"/>
            <a:ext cx="7620001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Классификация эмоций с применением </a:t>
            </a:r>
            <a:r>
              <a:rPr lang="ru-RU" sz="2400" b="1" spc="-1" dirty="0" err="1">
                <a:solidFill>
                  <a:srgbClr val="0230AC"/>
                </a:solidFill>
                <a:latin typeface="Calibri"/>
                <a:ea typeface="DejaVu Sans"/>
              </a:rPr>
              <a:t>deep</a:t>
            </a:r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r>
              <a:rPr lang="ru-RU" sz="2400" b="1" spc="-1" dirty="0" err="1">
                <a:solidFill>
                  <a:srgbClr val="0230AC"/>
                </a:solidFill>
                <a:latin typeface="Calibri"/>
                <a:ea typeface="DejaVu Sans"/>
              </a:rPr>
              <a:t>learning</a:t>
            </a:r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198B1DD-90A3-42E6-8200-2EAED1B1F67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31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64" y="689637"/>
            <a:ext cx="7625536" cy="39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8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1" y="0"/>
            <a:ext cx="7620001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Классификация эмоций с применением </a:t>
            </a:r>
            <a:r>
              <a:rPr lang="ru-RU" sz="2400" b="1" spc="-1" dirty="0" err="1">
                <a:solidFill>
                  <a:srgbClr val="0230AC"/>
                </a:solidFill>
                <a:latin typeface="Calibri"/>
                <a:ea typeface="DejaVu Sans"/>
              </a:rPr>
              <a:t>deep</a:t>
            </a:r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r>
              <a:rPr lang="ru-RU" sz="2400" b="1" spc="-1" dirty="0" err="1">
                <a:solidFill>
                  <a:srgbClr val="0230AC"/>
                </a:solidFill>
                <a:latin typeface="Calibri"/>
                <a:ea typeface="DejaVu Sans"/>
              </a:rPr>
              <a:t>learning</a:t>
            </a:r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198B1DD-90A3-42E6-8200-2EAED1B1F67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32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0" y="1121140"/>
            <a:ext cx="9144000" cy="27931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286000" y="438224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hlinkClick r:id="rId4"/>
              </a:rPr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88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1" y="0"/>
            <a:ext cx="7620001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Классификация эмоций с применением </a:t>
            </a:r>
            <a:r>
              <a:rPr lang="ru-RU" sz="2400" b="1" spc="-1" dirty="0" err="1">
                <a:solidFill>
                  <a:srgbClr val="0230AC"/>
                </a:solidFill>
                <a:latin typeface="Calibri"/>
                <a:ea typeface="DejaVu Sans"/>
              </a:rPr>
              <a:t>deep</a:t>
            </a:r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r>
              <a:rPr lang="ru-RU" sz="2400" b="1" spc="-1" dirty="0" err="1">
                <a:solidFill>
                  <a:srgbClr val="0230AC"/>
                </a:solidFill>
                <a:latin typeface="Calibri"/>
                <a:ea typeface="DejaVu Sans"/>
              </a:rPr>
              <a:t>learning</a:t>
            </a:r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198B1DD-90A3-42E6-8200-2EAED1B1F67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33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1975"/>
            <a:ext cx="7431088" cy="438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13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1" y="0"/>
            <a:ext cx="7620001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Классификация эмоций с применением </a:t>
            </a:r>
            <a:r>
              <a:rPr lang="ru-RU" sz="2400" b="1" spc="-1" dirty="0" err="1">
                <a:solidFill>
                  <a:srgbClr val="0230AC"/>
                </a:solidFill>
                <a:latin typeface="Calibri"/>
                <a:ea typeface="DejaVu Sans"/>
              </a:rPr>
              <a:t>deep</a:t>
            </a:r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r>
              <a:rPr lang="ru-RU" sz="2400" b="1" spc="-1" dirty="0" err="1">
                <a:solidFill>
                  <a:srgbClr val="0230AC"/>
                </a:solidFill>
                <a:latin typeface="Calibri"/>
                <a:ea typeface="DejaVu Sans"/>
              </a:rPr>
              <a:t>learning</a:t>
            </a:r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198B1DD-90A3-42E6-8200-2EAED1B1F67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34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66" y="677333"/>
            <a:ext cx="6112933" cy="410906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114827" y="4757795"/>
            <a:ext cx="951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hlinkClick r:id="rId4"/>
              </a:rPr>
              <a:t>Источник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045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600" b="1" strike="noStrike" spc="-1">
                <a:solidFill>
                  <a:srgbClr val="0230AC"/>
                </a:solidFill>
                <a:latin typeface="Calibri"/>
                <a:ea typeface="DejaVu Sans"/>
              </a:rPr>
              <a:t>Проблемы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600" b="0" strike="noStrike" spc="-1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65B0DA4B-5B36-432E-91C1-49B8491D2B62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35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Постановочные выражения не всегда применимы к естественным выражениям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Повороты головы и шумы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Выражение лица не всегда соответствует основной эмоции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Не учитывается динамика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Точность распознавания повышается за счет добавления контекста, однако добавление контекста и других модальностей увеличивает вычислительные затраты и сложность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1" y="0"/>
            <a:ext cx="7620001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Классификация эмоций с применением </a:t>
            </a:r>
            <a:r>
              <a:rPr lang="ru-RU" sz="2400" b="1" spc="-1" dirty="0" err="1">
                <a:solidFill>
                  <a:srgbClr val="0230AC"/>
                </a:solidFill>
                <a:latin typeface="Calibri"/>
                <a:ea typeface="DejaVu Sans"/>
              </a:rPr>
              <a:t>deep</a:t>
            </a:r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r>
              <a:rPr lang="ru-RU" sz="2400" b="1" spc="-1" dirty="0" err="1">
                <a:solidFill>
                  <a:srgbClr val="0230AC"/>
                </a:solidFill>
                <a:latin typeface="Calibri"/>
                <a:ea typeface="DejaVu Sans"/>
              </a:rPr>
              <a:t>learning</a:t>
            </a:r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198B1DD-90A3-42E6-8200-2EAED1B1F67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36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819"/>
            <a:ext cx="9144000" cy="22918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91267" y="441435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hlinkClick r:id="rId4"/>
              </a:rPr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84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6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Типы входных данных: жесты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600" b="0" strike="noStrike" spc="-1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56B64C9A-BB03-4B62-BE48-9C7C7127BC3A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37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На основе 3D-модели: использует трехмерную информацию о ключевых элементах частей тела, чтобы получить некоторые важные параметры, такие как положение ладони или углы наклона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51"/>
              <a:buBlip>
                <a:blip r:embed="rId3"/>
              </a:buBlip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На основе внешнего вида: используют изображения или видео для прямой интерпретации.</a:t>
            </a:r>
            <a:endParaRPr lang="ru-RU" sz="1600" b="0" strike="noStrike" spc="-1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800"/>
              </a:spcBef>
            </a:pPr>
            <a:endParaRPr lang="ru-RU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1" y="0"/>
            <a:ext cx="7620001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ru-RU" sz="2400" b="1" spc="-1" dirty="0">
                <a:solidFill>
                  <a:srgbClr val="0230AC"/>
                </a:solidFill>
                <a:latin typeface="Calibri"/>
                <a:ea typeface="DejaVu Sans"/>
              </a:rPr>
              <a:t>Классификация эмоций </a:t>
            </a:r>
            <a:r>
              <a:rPr lang="ru-RU" sz="2400" b="1" spc="-1" dirty="0" smtClean="0">
                <a:solidFill>
                  <a:srgbClr val="0230AC"/>
                </a:solidFill>
                <a:latin typeface="Calibri"/>
                <a:ea typeface="DejaVu Sans"/>
              </a:rPr>
              <a:t>по тексту</a:t>
            </a:r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endParaRPr lang="ru-RU" sz="2400" b="1" spc="-1" dirty="0">
              <a:solidFill>
                <a:srgbClr val="0230AC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2198B1DD-90A3-42E6-8200-2EAED1B1F67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38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lvl="1" indent="-21492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600" b="0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 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97" y="1112508"/>
            <a:ext cx="851852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43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strike="noStrike" spc="-1">
                <a:solidFill>
                  <a:srgbClr val="0230AC"/>
                </a:solidFill>
                <a:latin typeface="Calibri"/>
                <a:ea typeface="DejaVu Sans"/>
              </a:rPr>
              <a:t>Типы входных данных: физиологические параметры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382605D6-5315-4BEA-B3B1-3C825D70B20D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39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Изменение частоты сердечных сокращений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51"/>
              <a:buBlip>
                <a:blip r:embed="rId3"/>
              </a:buBlip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Минутные сокращения лицевых мышц (лицевая электромиография) </a:t>
            </a:r>
            <a:endParaRPr lang="ru-RU" sz="16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51"/>
              <a:buBlip>
                <a:blip r:embed="rId3"/>
              </a:buBlip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Изменение лицевого кровотока (изменение цвета лица)</a:t>
            </a:r>
            <a:endParaRPr lang="ru-RU" sz="16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51"/>
              <a:buBlip>
                <a:blip r:embed="rId3"/>
              </a:buBlip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Кожно-гальваническая реакция (электродермальная активность)</a:t>
            </a:r>
            <a:endParaRPr lang="ru-RU" sz="1600" b="0" strike="noStrike" spc="-1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800"/>
              </a:spcBef>
            </a:pPr>
            <a:endParaRPr lang="ru-RU" sz="1600" b="0" strike="noStrike" spc="-1">
              <a:latin typeface="Arial"/>
            </a:endParaRPr>
          </a:p>
        </p:txBody>
      </p:sp>
      <p:pic>
        <p:nvPicPr>
          <p:cNvPr id="266" name="Рисунок 1"/>
          <p:cNvPicPr/>
          <p:nvPr/>
        </p:nvPicPr>
        <p:blipFill>
          <a:blip r:embed="rId4"/>
          <a:stretch/>
        </p:blipFill>
        <p:spPr>
          <a:xfrm>
            <a:off x="6849360" y="1539000"/>
            <a:ext cx="2161080" cy="1865880"/>
          </a:xfrm>
          <a:prstGeom prst="rect">
            <a:avLst/>
          </a:prstGeom>
          <a:ln>
            <a:noFill/>
          </a:ln>
        </p:spPr>
      </p:pic>
      <p:sp>
        <p:nvSpPr>
          <p:cNvPr id="267" name="CustomShape 4"/>
          <p:cNvSpPr/>
          <p:nvPr/>
        </p:nvSpPr>
        <p:spPr>
          <a:xfrm>
            <a:off x="929520" y="1368000"/>
            <a:ext cx="3678120" cy="2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0" u="sng" strike="noStrike" spc="-1">
                <a:solidFill>
                  <a:srgbClr val="4BBCFF"/>
                </a:solidFill>
                <a:uFillTx/>
                <a:latin typeface="Calibri"/>
                <a:hlinkClick r:id="rId5"/>
              </a:rPr>
              <a:t>https://youtu.be/ETCnXh8WQnA</a:t>
            </a:r>
            <a:endParaRPr lang="ru-RU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72000" y="2124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Пространственные модели эмоций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06D6537A-262D-4AB9-BC34-8F97B99C2ED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457200" y="617400"/>
            <a:ext cx="8149320" cy="7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Эмоции могут быть представлены как бесконечный спектр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  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177" name="Рисунок 3"/>
          <p:cNvPicPr/>
          <p:nvPr/>
        </p:nvPicPr>
        <p:blipFill>
          <a:blip r:embed="rId4"/>
          <a:stretch/>
        </p:blipFill>
        <p:spPr>
          <a:xfrm>
            <a:off x="376920" y="936000"/>
            <a:ext cx="3654720" cy="258804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61000" y="3444480"/>
            <a:ext cx="4266360" cy="158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1" strike="noStrike" spc="-1">
                <a:solidFill>
                  <a:srgbClr val="FF0000"/>
                </a:solidFill>
                <a:latin typeface="Verdana"/>
                <a:ea typeface="DejaVu Sans"/>
              </a:rPr>
              <a:t>Модель Вундта. </a:t>
            </a: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Структура эмоции характеризуются тремя измерениями: удовольствием - неудовольствием, возбуждением – успокоением и напряжением – разрешением.  Эмоциональные переживания характеризуются одним, двумя или всеми тремя из указанных полярных измерений.</a:t>
            </a:r>
            <a:r>
              <a:rPr lang="ru-RU" sz="1200" b="0" strike="noStrike" spc="-1">
                <a:solidFill>
                  <a:srgbClr val="424242"/>
                </a:solidFill>
                <a:latin typeface="Verdana"/>
                <a:ea typeface="DejaVu Sans"/>
              </a:rPr>
              <a:t> </a:t>
            </a:r>
            <a:endParaRPr lang="ru-RU" sz="1200" b="0" strike="noStrike" spc="-1">
              <a:latin typeface="Arial"/>
            </a:endParaRPr>
          </a:p>
        </p:txBody>
      </p:sp>
      <p:pic>
        <p:nvPicPr>
          <p:cNvPr id="179" name="Рисунок 15"/>
          <p:cNvPicPr/>
          <p:nvPr/>
        </p:nvPicPr>
        <p:blipFill>
          <a:blip r:embed="rId5"/>
          <a:stretch/>
        </p:blipFill>
        <p:spPr>
          <a:xfrm>
            <a:off x="4189320" y="736920"/>
            <a:ext cx="4737240" cy="3309120"/>
          </a:xfrm>
          <a:prstGeom prst="rect">
            <a:avLst/>
          </a:prstGeom>
          <a:ln>
            <a:noFill/>
          </a:ln>
        </p:spPr>
      </p:pic>
      <p:sp>
        <p:nvSpPr>
          <p:cNvPr id="180" name="CustomShape 5"/>
          <p:cNvSpPr/>
          <p:nvPr/>
        </p:nvSpPr>
        <p:spPr>
          <a:xfrm>
            <a:off x="4934880" y="3911760"/>
            <a:ext cx="4090320" cy="115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1" strike="noStrike" spc="-1">
                <a:solidFill>
                  <a:srgbClr val="FF0000"/>
                </a:solidFill>
                <a:latin typeface="Calibri"/>
                <a:ea typeface="DejaVu Sans"/>
              </a:rPr>
              <a:t>Модель Рассела. </a:t>
            </a:r>
            <a:r>
              <a:rPr lang="ru-RU" sz="14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Оси координат: валентность эмоции (от отрицательной до положительной) и активация психики (от спокойной до активной). Включает 28 слов, отражающих эмоциональные состояния.</a:t>
            </a:r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Индуктивное обучение </a:t>
            </a:r>
            <a:endParaRPr lang="ru-RU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 dirty="0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ACE06CB5-3A6F-44DF-AEA7-CD8F70F10E60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40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01" y="709352"/>
            <a:ext cx="5715798" cy="372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Индуктивное обучение </a:t>
            </a:r>
            <a:endParaRPr lang="ru-RU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 dirty="0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ACE06CB5-3A6F-44DF-AEA7-CD8F70F10E60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41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01" y="695063"/>
            <a:ext cx="5715798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 dirty="0" smtClean="0">
                <a:solidFill>
                  <a:srgbClr val="0230AC"/>
                </a:solidFill>
                <a:latin typeface="Calibri"/>
                <a:ea typeface="DejaVu Sans"/>
              </a:rPr>
              <a:t>Индуктивное обучение </a:t>
            </a:r>
            <a:endParaRPr lang="ru-RU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 dirty="0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ACE06CB5-3A6F-44DF-AEA7-CD8F70F10E60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42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6" y="647782"/>
            <a:ext cx="5776459" cy="43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7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Опасность переобучения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ACE06CB5-3A6F-44DF-AEA7-CD8F70F10E60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43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15480" y="3116520"/>
            <a:ext cx="270360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Необученный классификатор</a:t>
            </a:r>
            <a:endParaRPr lang="ru-RU" sz="1600" b="0" strike="noStrike" spc="-1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3225240" y="3116520"/>
            <a:ext cx="250416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Обученный классификатор</a:t>
            </a:r>
            <a:endParaRPr lang="ru-RU" sz="1600" b="0" strike="noStrike" spc="-1">
              <a:latin typeface="Arial"/>
            </a:endParaRPr>
          </a:p>
        </p:txBody>
      </p:sp>
      <p:sp>
        <p:nvSpPr>
          <p:cNvPr id="272" name="CustomShape 5"/>
          <p:cNvSpPr/>
          <p:nvPr/>
        </p:nvSpPr>
        <p:spPr>
          <a:xfrm>
            <a:off x="6211800" y="3116520"/>
            <a:ext cx="291096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Переобученный классификатор</a:t>
            </a:r>
            <a:endParaRPr lang="ru-RU" sz="1600" b="0" strike="noStrike" spc="-1">
              <a:latin typeface="Arial"/>
            </a:endParaRPr>
          </a:p>
        </p:txBody>
      </p:sp>
      <p:pic>
        <p:nvPicPr>
          <p:cNvPr id="7" name="Рисунок 1"/>
          <p:cNvPicPr/>
          <p:nvPr/>
        </p:nvPicPr>
        <p:blipFill>
          <a:blip r:embed="rId2"/>
          <a:stretch/>
        </p:blipFill>
        <p:spPr>
          <a:xfrm>
            <a:off x="0" y="885960"/>
            <a:ext cx="9143640" cy="2229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6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Методы разбиения выборки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8CAD3025-26B3-469B-B405-3B5308F80451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44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Метод исключения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Метод кросс-валидации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Метод бутстрэп-агрегирования (бэггинг)   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Метод исключения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76AE6881-F4B6-43E6-9854-E93952681056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45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Выборка случайным образом разбивается на две группы:  </a:t>
            </a:r>
            <a:endParaRPr lang="ru-RU" sz="1800" b="0" strike="noStrike" spc="-1">
              <a:latin typeface="Arial"/>
            </a:endParaRPr>
          </a:p>
          <a:p>
            <a:pPr marL="743040" lvl="1" indent="-284400">
              <a:lnSpc>
                <a:spcPct val="100000"/>
              </a:lnSpc>
              <a:spcBef>
                <a:spcPts val="1800"/>
              </a:spcBef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2/3 выборки – набор данных для обучения;</a:t>
            </a:r>
            <a:endParaRPr lang="ru-RU" sz="1800" b="0" strike="noStrike" spc="-1">
              <a:latin typeface="Arial"/>
            </a:endParaRPr>
          </a:p>
          <a:p>
            <a:pPr marL="743040" lvl="1" indent="-284400">
              <a:lnSpc>
                <a:spcPct val="100000"/>
              </a:lnSpc>
              <a:spcBef>
                <a:spcPts val="1800"/>
              </a:spcBef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1/3 выборки – набор данных для тестирования;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Процедура повторяется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k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раз, оценка точности вычисляется как среднее оценок для каждого отдельного разбиения.     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Метод кросс-валидации 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F7B9F466-44AB-4E57-9725-59D597B13032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46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blipFill rotWithShape="0">
            <a:blip r:embed="rId2"/>
            <a:stretch>
              <a:fillRect t="-594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Метод бутстрэп-агрегирования 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72996DDB-B043-44CA-BFBD-3382B49E9578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47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Тестовый набор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T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из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n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элементов разбивается на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m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наборов данных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Ti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, содержащих по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n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Calibri"/>
              </a:rPr>
              <a:t>’ &lt;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Calibri"/>
              </a:rPr>
              <a:t>n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элементов с заменой.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Классификатор обучается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Microsoft YaHei"/>
              </a:rPr>
              <a:t>m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 раз, каждый раз с различным множеством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Ti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в качестве обучающего набора данных. 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Microsoft YaHei"/>
              </a:rPr>
              <a:t>Полученные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Microsoft YaHei"/>
              </a:rPr>
              <a:t>m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классификаторов агрегируют в один с использованием, например, метода голосования.   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Оценка точности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9A69F41-4218-4325-B5BD-129BD6E5B507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48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Точность (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Accuracy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) – доля правильных классификаций.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Ошибка (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Error rate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) – доля ошибочных классификаций. 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Microsoft YaHei"/>
              </a:rPr>
              <a:t>Accuracy = 1 -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Error rate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.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Проблемы: </a:t>
            </a:r>
            <a:endParaRPr lang="ru-RU" sz="1800" b="0" strike="noStrike" spc="-1">
              <a:latin typeface="Arial"/>
            </a:endParaRPr>
          </a:p>
          <a:p>
            <a:pPr marL="743040" lvl="1" indent="-284400">
              <a:lnSpc>
                <a:spcPct val="100000"/>
              </a:lnSpc>
              <a:spcBef>
                <a:spcPts val="1800"/>
              </a:spcBef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Предполагает одинаковую стоимость ошибок. </a:t>
            </a:r>
            <a:endParaRPr lang="ru-RU" sz="1800" b="0" strike="noStrike" spc="-1">
              <a:latin typeface="Arial"/>
            </a:endParaRPr>
          </a:p>
          <a:p>
            <a:pPr marL="743040" lvl="1" indent="-284400">
              <a:lnSpc>
                <a:spcPct val="100000"/>
              </a:lnSpc>
              <a:spcBef>
                <a:spcPts val="1800"/>
              </a:spcBef>
              <a:buClr>
                <a:srgbClr val="0230AC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Предполагает равномерное распределение записей по классам.       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Матрица ошибок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89E8D88E-FD7F-4E68-851B-C6C36F16F966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49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3462120" y="833400"/>
            <a:ext cx="528948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lang="ru-RU" sz="1800" b="0" strike="noStrike" spc="-1">
              <a:latin typeface="Arial"/>
            </a:endParaRPr>
          </a:p>
        </p:txBody>
      </p:sp>
      <p:graphicFrame>
        <p:nvGraphicFramePr>
          <p:cNvPr id="291" name="Table 4"/>
          <p:cNvGraphicFramePr/>
          <p:nvPr/>
        </p:nvGraphicFramePr>
        <p:xfrm>
          <a:off x="317520" y="990000"/>
          <a:ext cx="2605320" cy="2195280"/>
        </p:xfrm>
        <a:graphic>
          <a:graphicData uri="http://schemas.openxmlformats.org/drawingml/2006/table">
            <a:tbl>
              <a:tblPr/>
              <a:tblGrid>
                <a:gridCol w="42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120">
                <a:tc rowSpan="2" gridSpan="2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240">
                      <a:solidFill>
                        <a:srgbClr val="0230AC"/>
                      </a:solidFill>
                    </a:lnL>
                    <a:lnR w="12240">
                      <a:solidFill>
                        <a:srgbClr val="0230AC"/>
                      </a:solidFill>
                    </a:lnR>
                    <a:lnT w="12240">
                      <a:solidFill>
                        <a:srgbClr val="0230AC"/>
                      </a:solidFill>
                    </a:lnT>
                    <a:lnB w="12240">
                      <a:solidFill>
                        <a:srgbClr val="0230AC"/>
                      </a:solidFill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rgbClr val="0230AC"/>
                          </a:solidFill>
                          <a:latin typeface="Calibri"/>
                          <a:ea typeface="DejaVu Sans"/>
                        </a:rPr>
                        <a:t>Предсказанные</a:t>
                      </a:r>
                      <a:endParaRPr lang="ru-R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230AC"/>
                      </a:solidFill>
                    </a:lnL>
                    <a:lnR w="12240">
                      <a:solidFill>
                        <a:srgbClr val="0230AC"/>
                      </a:solidFill>
                    </a:lnR>
                    <a:lnT w="12240">
                      <a:solidFill>
                        <a:srgbClr val="0230AC"/>
                      </a:solidFill>
                    </a:lnT>
                    <a:lnB w="12240">
                      <a:solidFill>
                        <a:srgbClr val="0230A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rgbClr val="0230AC"/>
                          </a:solidFill>
                          <a:latin typeface="Calibri"/>
                          <a:ea typeface="DejaVu Sans"/>
                        </a:rPr>
                        <a:t>N</a:t>
                      </a:r>
                      <a:endParaRPr lang="ru-R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230AC"/>
                      </a:solidFill>
                    </a:lnL>
                    <a:lnR w="12240">
                      <a:solidFill>
                        <a:srgbClr val="0230AC"/>
                      </a:solidFill>
                    </a:lnR>
                    <a:lnT w="12240">
                      <a:solidFill>
                        <a:srgbClr val="0230AC"/>
                      </a:solidFill>
                    </a:lnT>
                    <a:lnB w="12240">
                      <a:solidFill>
                        <a:srgbClr val="0230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rgbClr val="0230AC"/>
                          </a:solidFill>
                          <a:latin typeface="Calibri"/>
                          <a:ea typeface="DejaVu Sans"/>
                        </a:rPr>
                        <a:t>P</a:t>
                      </a:r>
                      <a:endParaRPr lang="ru-R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230AC"/>
                      </a:solidFill>
                    </a:lnL>
                    <a:lnR w="12240">
                      <a:solidFill>
                        <a:srgbClr val="0230AC"/>
                      </a:solidFill>
                    </a:lnR>
                    <a:lnT w="12240">
                      <a:solidFill>
                        <a:srgbClr val="0230AC"/>
                      </a:solidFill>
                    </a:lnT>
                    <a:lnB w="12240">
                      <a:solidFill>
                        <a:srgbClr val="0230A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rgbClr val="0230AC"/>
                          </a:solidFill>
                          <a:latin typeface="Calibri"/>
                          <a:ea typeface="DejaVu Sans"/>
                        </a:rPr>
                        <a:t>Реальные</a:t>
                      </a:r>
                      <a:endParaRPr lang="ru-R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230AC"/>
                      </a:solidFill>
                    </a:lnL>
                    <a:lnR w="12240">
                      <a:solidFill>
                        <a:srgbClr val="0230AC"/>
                      </a:solidFill>
                    </a:lnR>
                    <a:lnT w="12240">
                      <a:solidFill>
                        <a:srgbClr val="0230AC"/>
                      </a:solidFill>
                    </a:lnT>
                    <a:lnB w="12240">
                      <a:solidFill>
                        <a:srgbClr val="0230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rgbClr val="0230AC"/>
                          </a:solidFill>
                          <a:latin typeface="Calibri"/>
                          <a:ea typeface="DejaVu Sans"/>
                        </a:rPr>
                        <a:t>N</a:t>
                      </a:r>
                      <a:endParaRPr lang="ru-R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230AC"/>
                      </a:solidFill>
                    </a:lnL>
                    <a:lnR w="12240">
                      <a:solidFill>
                        <a:srgbClr val="0230AC"/>
                      </a:solidFill>
                    </a:lnR>
                    <a:lnT w="12240">
                      <a:solidFill>
                        <a:srgbClr val="0230AC"/>
                      </a:solidFill>
                    </a:lnT>
                    <a:lnB w="12240">
                      <a:solidFill>
                        <a:srgbClr val="0230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rgbClr val="0230AC"/>
                          </a:solidFill>
                          <a:latin typeface="Calibri"/>
                          <a:ea typeface="DejaVu Sans"/>
                        </a:rPr>
                        <a:t>TN</a:t>
                      </a:r>
                      <a:endParaRPr lang="ru-R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230AC"/>
                      </a:solidFill>
                    </a:lnL>
                    <a:lnR w="12240">
                      <a:solidFill>
                        <a:srgbClr val="0230AC"/>
                      </a:solidFill>
                    </a:lnR>
                    <a:lnT w="12240">
                      <a:solidFill>
                        <a:srgbClr val="0230AC"/>
                      </a:solidFill>
                    </a:lnT>
                    <a:lnB w="12240">
                      <a:solidFill>
                        <a:srgbClr val="0230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rgbClr val="0230AC"/>
                          </a:solidFill>
                          <a:latin typeface="Calibri"/>
                          <a:ea typeface="DejaVu Sans"/>
                        </a:rPr>
                        <a:t>FP</a:t>
                      </a:r>
                      <a:endParaRPr lang="ru-R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230AC"/>
                      </a:solidFill>
                    </a:lnL>
                    <a:lnR w="12240">
                      <a:solidFill>
                        <a:srgbClr val="0230AC"/>
                      </a:solidFill>
                    </a:lnR>
                    <a:lnT w="12240">
                      <a:solidFill>
                        <a:srgbClr val="0230AC"/>
                      </a:solidFill>
                    </a:lnT>
                    <a:lnB w="12240">
                      <a:solidFill>
                        <a:srgbClr val="0230A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96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rgbClr val="0230AC"/>
                          </a:solidFill>
                          <a:latin typeface="Calibri"/>
                          <a:ea typeface="DejaVu Sans"/>
                        </a:rPr>
                        <a:t>P</a:t>
                      </a:r>
                      <a:endParaRPr lang="ru-R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230AC"/>
                      </a:solidFill>
                    </a:lnL>
                    <a:lnR w="12240">
                      <a:solidFill>
                        <a:srgbClr val="0230AC"/>
                      </a:solidFill>
                    </a:lnR>
                    <a:lnT w="12240">
                      <a:solidFill>
                        <a:srgbClr val="0230AC"/>
                      </a:solidFill>
                    </a:lnT>
                    <a:lnB w="12240">
                      <a:solidFill>
                        <a:srgbClr val="0230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rgbClr val="0230AC"/>
                          </a:solidFill>
                          <a:latin typeface="Calibri"/>
                          <a:ea typeface="DejaVu Sans"/>
                        </a:rPr>
                        <a:t>FN</a:t>
                      </a:r>
                      <a:endParaRPr lang="ru-R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230AC"/>
                      </a:solidFill>
                    </a:lnL>
                    <a:lnR w="12240">
                      <a:solidFill>
                        <a:srgbClr val="0230AC"/>
                      </a:solidFill>
                    </a:lnR>
                    <a:lnT w="12240">
                      <a:solidFill>
                        <a:srgbClr val="0230AC"/>
                      </a:solidFill>
                    </a:lnT>
                    <a:lnB w="12240">
                      <a:solidFill>
                        <a:srgbClr val="0230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rgbClr val="0230AC"/>
                          </a:solidFill>
                          <a:latin typeface="Calibri"/>
                          <a:ea typeface="DejaVu Sans"/>
                        </a:rPr>
                        <a:t>TP</a:t>
                      </a:r>
                      <a:endParaRPr lang="ru-R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230AC"/>
                      </a:solidFill>
                    </a:lnL>
                    <a:lnR w="12240">
                      <a:solidFill>
                        <a:srgbClr val="0230AC"/>
                      </a:solidFill>
                    </a:lnR>
                    <a:lnT w="12240">
                      <a:solidFill>
                        <a:srgbClr val="0230AC"/>
                      </a:solidFill>
                    </a:lnT>
                    <a:lnB w="12240">
                      <a:solidFill>
                        <a:srgbClr val="0230A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CustomShape 3"/>
          <p:cNvSpPr/>
          <p:nvPr/>
        </p:nvSpPr>
        <p:spPr>
          <a:xfrm>
            <a:off x="3462120" y="833400"/>
            <a:ext cx="5290560" cy="4026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Calibri"/>
              </a:rPr>
              <a:t> 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72000" y="2124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Пространственные модели эмоций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E86C7623-63F9-439C-81F4-AA7D0A03E509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5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183" name="Рисунок 182"/>
          <p:cNvPicPr/>
          <p:nvPr/>
        </p:nvPicPr>
        <p:blipFill>
          <a:blip r:embed="rId2"/>
          <a:stretch/>
        </p:blipFill>
        <p:spPr>
          <a:xfrm>
            <a:off x="1119600" y="792000"/>
            <a:ext cx="6439680" cy="3239280"/>
          </a:xfrm>
          <a:prstGeom prst="rect">
            <a:avLst/>
          </a:prstGeom>
          <a:ln>
            <a:noFill/>
          </a:ln>
        </p:spPr>
      </p:pic>
      <p:pic>
        <p:nvPicPr>
          <p:cNvPr id="184" name="Рисунок 183"/>
          <p:cNvPicPr/>
          <p:nvPr/>
        </p:nvPicPr>
        <p:blipFill>
          <a:blip r:embed="rId3"/>
          <a:stretch/>
        </p:blipFill>
        <p:spPr>
          <a:xfrm>
            <a:off x="623520" y="4298040"/>
            <a:ext cx="5495760" cy="27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ROC-кривая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A620D67C-C8B1-4388-B3C3-A84BBF4EBA67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50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406440" y="817560"/>
            <a:ext cx="528948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36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ROC – Receiver Operating Characteristics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Характеризует степень наложения классов для отдельного признака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2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Чем меньше степень наложения, тем более различимы классы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/>
        </p:blipFill>
        <p:spPr>
          <a:xfrm>
            <a:off x="5805360" y="981720"/>
            <a:ext cx="3205800" cy="278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ROC-кривая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B6AF3BA3-A69D-4A57-88D3-2734330A856E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51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4" name="Рисунок 1"/>
          <p:cNvPicPr/>
          <p:nvPr/>
        </p:nvPicPr>
        <p:blipFill>
          <a:blip r:embed="rId2"/>
          <a:stretch/>
        </p:blipFill>
        <p:spPr>
          <a:xfrm>
            <a:off x="231120" y="920160"/>
            <a:ext cx="8681400" cy="372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ROC-кривая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9F6B848-4A1E-4A76-BB12-0E693F1D497B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52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/>
        </p:blipFill>
        <p:spPr>
          <a:xfrm>
            <a:off x="0" y="888840"/>
            <a:ext cx="9143640" cy="392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ROC-кривая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77689D24-C630-4846-94F6-C6397C38CED8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53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4" name="Рисунок 1"/>
          <p:cNvPicPr/>
          <p:nvPr/>
        </p:nvPicPr>
        <p:blipFill>
          <a:blip r:embed="rId2"/>
          <a:stretch/>
        </p:blipFill>
        <p:spPr>
          <a:xfrm>
            <a:off x="0" y="943560"/>
            <a:ext cx="9143640" cy="392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Линейный классификатор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88FD28B6-39EE-404F-9A26-2E1E5E4DABC7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54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303" name="Рисунок 4"/>
          <p:cNvPicPr/>
          <p:nvPr/>
        </p:nvPicPr>
        <p:blipFill>
          <a:blip r:embed="rId2"/>
          <a:stretch/>
        </p:blipFill>
        <p:spPr>
          <a:xfrm>
            <a:off x="2421720" y="1039320"/>
            <a:ext cx="4299120" cy="410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Алгоритм k-ближайших соседей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E7AC4C36-87BC-4E65-9434-3BAE7F57B5ED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55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306" name="Picture 2"/>
          <p:cNvPicPr/>
          <p:nvPr/>
        </p:nvPicPr>
        <p:blipFill>
          <a:blip r:embed="rId2"/>
          <a:stretch/>
        </p:blipFill>
        <p:spPr>
          <a:xfrm>
            <a:off x="2242080" y="794160"/>
            <a:ext cx="4658040" cy="420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Деревья принятия решений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80A2B441-3FE1-463F-AA2A-1C6E1DE863AF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56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309" name="Picture 4"/>
          <p:cNvPicPr/>
          <p:nvPr/>
        </p:nvPicPr>
        <p:blipFill>
          <a:blip r:embed="rId2"/>
          <a:stretch/>
        </p:blipFill>
        <p:spPr>
          <a:xfrm>
            <a:off x="488880" y="817560"/>
            <a:ext cx="8164800" cy="389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Искусственные нейронные сети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AF97324C-C089-4C86-952B-ABC38C189074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57</a:t>
            </a:fld>
            <a:endParaRPr lang="ru-RU" sz="1800" b="0" strike="noStrike" spc="-1">
              <a:latin typeface="Arial"/>
            </a:endParaRPr>
          </a:p>
        </p:txBody>
      </p:sp>
      <p:grpSp>
        <p:nvGrpSpPr>
          <p:cNvPr id="312" name="Group 3"/>
          <p:cNvGrpSpPr/>
          <p:nvPr/>
        </p:nvGrpSpPr>
        <p:grpSpPr>
          <a:xfrm>
            <a:off x="1154160" y="1074600"/>
            <a:ext cx="7085880" cy="3427560"/>
            <a:chOff x="1154160" y="1074600"/>
            <a:chExt cx="7085880" cy="3427560"/>
          </a:xfrm>
        </p:grpSpPr>
        <p:sp>
          <p:nvSpPr>
            <p:cNvPr id="313" name="CustomShape 4"/>
            <p:cNvSpPr/>
            <p:nvPr/>
          </p:nvSpPr>
          <p:spPr>
            <a:xfrm>
              <a:off x="6587280" y="2590560"/>
              <a:ext cx="738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lang="ru-RU" sz="1800" b="0" strike="noStrike" spc="-1">
                  <a:solidFill>
                    <a:srgbClr val="0230AC"/>
                  </a:solidFill>
                  <a:latin typeface="Symbol"/>
                  <a:ea typeface="DejaVu Sans"/>
                </a:rPr>
                <a:t></a:t>
              </a:r>
              <a:r>
                <a:rPr lang="ru-RU" sz="1800" b="0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(</a:t>
              </a:r>
              <a:r>
                <a:rPr lang="ru-RU" sz="1800" b="0" i="1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s</a:t>
              </a:r>
              <a:r>
                <a:rPr lang="ru-RU" sz="1800" b="0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)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314" name="CustomShape 5"/>
            <p:cNvSpPr/>
            <p:nvPr/>
          </p:nvSpPr>
          <p:spPr>
            <a:xfrm>
              <a:off x="7784280" y="2369880"/>
              <a:ext cx="4557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lang="ru-RU" sz="1800" b="0" i="1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y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315" name="CustomShape 6"/>
            <p:cNvSpPr/>
            <p:nvPr/>
          </p:nvSpPr>
          <p:spPr>
            <a:xfrm>
              <a:off x="1154880" y="1074600"/>
              <a:ext cx="4557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lang="ru-RU" sz="1800" b="0" i="1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x</a:t>
              </a:r>
              <a:r>
                <a:rPr lang="ru-RU" sz="1800" b="0" strike="noStrike" spc="-1" baseline="-25000">
                  <a:solidFill>
                    <a:srgbClr val="0230AC"/>
                  </a:solidFill>
                  <a:latin typeface="Calibri"/>
                  <a:ea typeface="DejaVu Sans"/>
                </a:rPr>
                <a:t>1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316" name="CustomShape 7"/>
            <p:cNvSpPr/>
            <p:nvPr/>
          </p:nvSpPr>
          <p:spPr>
            <a:xfrm>
              <a:off x="1154880" y="1989000"/>
              <a:ext cx="4557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lang="ru-RU" sz="1800" b="0" i="1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x</a:t>
              </a:r>
              <a:r>
                <a:rPr lang="ru-RU" sz="1800" b="0" strike="noStrike" spc="-1" baseline="-25000">
                  <a:solidFill>
                    <a:srgbClr val="0230AC"/>
                  </a:solidFill>
                  <a:latin typeface="Calibri"/>
                  <a:ea typeface="DejaVu Sans"/>
                </a:rPr>
                <a:t>2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317" name="CustomShape 8"/>
            <p:cNvSpPr/>
            <p:nvPr/>
          </p:nvSpPr>
          <p:spPr>
            <a:xfrm>
              <a:off x="1154880" y="3665520"/>
              <a:ext cx="4557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lang="ru-RU" sz="1800" b="0" i="1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x</a:t>
              </a:r>
              <a:r>
                <a:rPr lang="ru-RU" sz="1800" b="0" i="1" strike="noStrike" spc="-1" baseline="-25000">
                  <a:solidFill>
                    <a:srgbClr val="0230AC"/>
                  </a:solidFill>
                  <a:latin typeface="Calibri"/>
                  <a:ea typeface="DejaVu Sans"/>
                </a:rPr>
                <a:t>n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318" name="CustomShape 9"/>
            <p:cNvSpPr/>
            <p:nvPr/>
          </p:nvSpPr>
          <p:spPr>
            <a:xfrm>
              <a:off x="2069280" y="1226880"/>
              <a:ext cx="1065240" cy="68436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10"/>
            <p:cNvSpPr/>
            <p:nvPr/>
          </p:nvSpPr>
          <p:spPr>
            <a:xfrm>
              <a:off x="2067480" y="2141280"/>
              <a:ext cx="1063800" cy="68580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11"/>
            <p:cNvSpPr/>
            <p:nvPr/>
          </p:nvSpPr>
          <p:spPr>
            <a:xfrm>
              <a:off x="2069280" y="3817800"/>
              <a:ext cx="1065240" cy="68436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12"/>
            <p:cNvSpPr/>
            <p:nvPr/>
          </p:nvSpPr>
          <p:spPr>
            <a:xfrm>
              <a:off x="2373840" y="1303200"/>
              <a:ext cx="60804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lang="ru-RU" sz="1800" b="0" i="1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w</a:t>
              </a:r>
              <a:r>
                <a:rPr lang="ru-RU" sz="1800" b="0" strike="noStrike" spc="-1" baseline="-25000">
                  <a:solidFill>
                    <a:srgbClr val="0230AC"/>
                  </a:solidFill>
                  <a:latin typeface="Calibri"/>
                  <a:ea typeface="DejaVu Sans"/>
                </a:rPr>
                <a:t>1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322" name="CustomShape 13"/>
            <p:cNvSpPr/>
            <p:nvPr/>
          </p:nvSpPr>
          <p:spPr>
            <a:xfrm>
              <a:off x="2373840" y="2217600"/>
              <a:ext cx="60804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lang="ru-RU" sz="1800" b="0" i="1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w</a:t>
              </a:r>
              <a:r>
                <a:rPr lang="ru-RU" sz="1800" b="0" strike="noStrike" spc="-1" baseline="-25000">
                  <a:solidFill>
                    <a:srgbClr val="0230AC"/>
                  </a:solidFill>
                  <a:latin typeface="Calibri"/>
                  <a:ea typeface="DejaVu Sans"/>
                </a:rPr>
                <a:t>2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323" name="CustomShape 14"/>
            <p:cNvSpPr/>
            <p:nvPr/>
          </p:nvSpPr>
          <p:spPr>
            <a:xfrm>
              <a:off x="2373840" y="3894120"/>
              <a:ext cx="60804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lang="ru-RU" sz="1800" b="0" i="1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w</a:t>
              </a:r>
              <a:r>
                <a:rPr lang="ru-RU" sz="1800" b="0" i="1" strike="noStrike" spc="-1" baseline="-25000">
                  <a:solidFill>
                    <a:srgbClr val="0230AC"/>
                  </a:solidFill>
                  <a:latin typeface="Calibri"/>
                  <a:ea typeface="DejaVu Sans"/>
                </a:rPr>
                <a:t>n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324" name="CustomShape 15"/>
            <p:cNvSpPr/>
            <p:nvPr/>
          </p:nvSpPr>
          <p:spPr>
            <a:xfrm>
              <a:off x="6412680" y="2522520"/>
              <a:ext cx="1065240" cy="68436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16"/>
            <p:cNvSpPr/>
            <p:nvPr/>
          </p:nvSpPr>
          <p:spPr>
            <a:xfrm>
              <a:off x="4278960" y="2552400"/>
              <a:ext cx="700200" cy="577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 </a:t>
              </a:r>
              <a:r>
                <a:rPr lang="ru-RU" sz="3200" b="0" strike="noStrike" spc="-1">
                  <a:solidFill>
                    <a:srgbClr val="0230AC"/>
                  </a:solidFill>
                  <a:latin typeface="Symbol"/>
                  <a:ea typeface="DejaVu Sans"/>
                </a:rPr>
                <a:t></a:t>
              </a:r>
              <a:endParaRPr lang="ru-RU" sz="3200" b="0" strike="noStrike" spc="-1">
                <a:latin typeface="Arial"/>
              </a:endParaRPr>
            </a:p>
          </p:txBody>
        </p:sp>
        <p:sp>
          <p:nvSpPr>
            <p:cNvPr id="326" name="CustomShape 17"/>
            <p:cNvSpPr/>
            <p:nvPr/>
          </p:nvSpPr>
          <p:spPr>
            <a:xfrm>
              <a:off x="5269680" y="2552400"/>
              <a:ext cx="700200" cy="577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 </a:t>
              </a:r>
              <a:r>
                <a:rPr lang="ru-RU" sz="3200" b="0" strike="noStrike" spc="-1">
                  <a:solidFill>
                    <a:srgbClr val="0230AC"/>
                  </a:solidFill>
                  <a:latin typeface="Symbol"/>
                  <a:ea typeface="DejaVu Sans"/>
                </a:rPr>
                <a:t></a:t>
              </a:r>
              <a:endParaRPr lang="ru-RU" sz="3200" b="0" strike="noStrike" spc="-1">
                <a:latin typeface="Arial"/>
              </a:endParaRPr>
            </a:p>
          </p:txBody>
        </p:sp>
        <p:sp>
          <p:nvSpPr>
            <p:cNvPr id="327" name="Line 18"/>
            <p:cNvSpPr/>
            <p:nvPr/>
          </p:nvSpPr>
          <p:spPr>
            <a:xfrm>
              <a:off x="1154160" y="1531440"/>
              <a:ext cx="914760" cy="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Line 19"/>
            <p:cNvSpPr/>
            <p:nvPr/>
          </p:nvSpPr>
          <p:spPr>
            <a:xfrm>
              <a:off x="1154160" y="2445840"/>
              <a:ext cx="914760" cy="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Line 20"/>
            <p:cNvSpPr/>
            <p:nvPr/>
          </p:nvSpPr>
          <p:spPr>
            <a:xfrm>
              <a:off x="1154160" y="4122360"/>
              <a:ext cx="914760" cy="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21"/>
            <p:cNvSpPr/>
            <p:nvPr/>
          </p:nvSpPr>
          <p:spPr>
            <a:xfrm>
              <a:off x="3135960" y="1527120"/>
              <a:ext cx="1370160" cy="1209960"/>
            </a:xfrm>
            <a:custGeom>
              <a:avLst/>
              <a:gdLst/>
              <a:ahLst/>
              <a:cxnLst/>
              <a:rect l="l" t="t" r="r" b="b"/>
              <a:pathLst>
                <a:path w="856" h="771">
                  <a:moveTo>
                    <a:pt x="0" y="0"/>
                  </a:moveTo>
                  <a:lnTo>
                    <a:pt x="240" y="0"/>
                  </a:lnTo>
                  <a:lnTo>
                    <a:pt x="856" y="771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22"/>
            <p:cNvSpPr/>
            <p:nvPr/>
          </p:nvSpPr>
          <p:spPr>
            <a:xfrm>
              <a:off x="3135960" y="2446200"/>
              <a:ext cx="1330560" cy="401760"/>
            </a:xfrm>
            <a:custGeom>
              <a:avLst/>
              <a:gdLst/>
              <a:ahLst/>
              <a:cxnLst/>
              <a:rect l="l" t="t" r="r" b="b"/>
              <a:pathLst>
                <a:path w="839" h="254">
                  <a:moveTo>
                    <a:pt x="0" y="0"/>
                  </a:moveTo>
                  <a:lnTo>
                    <a:pt x="240" y="0"/>
                  </a:lnTo>
                  <a:lnTo>
                    <a:pt x="839" y="254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23"/>
            <p:cNvSpPr/>
            <p:nvPr/>
          </p:nvSpPr>
          <p:spPr>
            <a:xfrm>
              <a:off x="3135960" y="2944800"/>
              <a:ext cx="1370160" cy="1176480"/>
            </a:xfrm>
            <a:custGeom>
              <a:avLst/>
              <a:gdLst/>
              <a:ahLst/>
              <a:cxnLst/>
              <a:rect l="l" t="t" r="r" b="b"/>
              <a:pathLst>
                <a:path w="864" h="717">
                  <a:moveTo>
                    <a:pt x="0" y="717"/>
                  </a:moveTo>
                  <a:lnTo>
                    <a:pt x="240" y="717"/>
                  </a:lnTo>
                  <a:lnTo>
                    <a:pt x="864" y="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Line 24"/>
            <p:cNvSpPr/>
            <p:nvPr/>
          </p:nvSpPr>
          <p:spPr>
            <a:xfrm>
              <a:off x="4748760" y="2876040"/>
              <a:ext cx="707760" cy="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Line 25"/>
            <p:cNvSpPr/>
            <p:nvPr/>
          </p:nvSpPr>
          <p:spPr>
            <a:xfrm>
              <a:off x="5726520" y="2877480"/>
              <a:ext cx="708120" cy="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26"/>
            <p:cNvSpPr/>
            <p:nvPr/>
          </p:nvSpPr>
          <p:spPr>
            <a:xfrm>
              <a:off x="7479000" y="2876040"/>
              <a:ext cx="708120" cy="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27"/>
            <p:cNvSpPr/>
            <p:nvPr/>
          </p:nvSpPr>
          <p:spPr>
            <a:xfrm>
              <a:off x="5117040" y="3360600"/>
              <a:ext cx="1065240" cy="68436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28"/>
            <p:cNvSpPr/>
            <p:nvPr/>
          </p:nvSpPr>
          <p:spPr>
            <a:xfrm>
              <a:off x="5421960" y="3436920"/>
              <a:ext cx="6080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lang="ru-RU" sz="1800" b="0" i="1" strike="noStrike" spc="-1">
                  <a:solidFill>
                    <a:srgbClr val="0230AC"/>
                  </a:solidFill>
                  <a:latin typeface="Calibri"/>
                  <a:ea typeface="DejaVu Sans"/>
                </a:rPr>
                <a:t>b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338" name="Line 29"/>
            <p:cNvSpPr/>
            <p:nvPr/>
          </p:nvSpPr>
          <p:spPr>
            <a:xfrm flipV="1">
              <a:off x="5598000" y="3007800"/>
              <a:ext cx="0" cy="33624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39" name="Рисунок 233"/>
          <p:cNvPicPr/>
          <p:nvPr/>
        </p:nvPicPr>
        <p:blipFill>
          <a:blip r:embed="rId2"/>
          <a:stretch/>
        </p:blipFill>
        <p:spPr>
          <a:xfrm>
            <a:off x="2438280" y="2971800"/>
            <a:ext cx="290880" cy="68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57200" y="1699920"/>
            <a:ext cx="8228160" cy="61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3200" b="1" strike="noStrike" spc="-1">
                <a:solidFill>
                  <a:srgbClr val="FFFFFF"/>
                </a:solidFill>
                <a:latin typeface="Calibri"/>
                <a:ea typeface="DejaVu Sans"/>
              </a:rPr>
              <a:t>Спасибо за внимание!</a:t>
            </a: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2"/>
          <p:cNvSpPr/>
          <p:nvPr/>
        </p:nvSpPr>
        <p:spPr>
          <a:xfrm>
            <a:off x="457200" y="120348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3"/>
          <p:cNvSpPr/>
          <p:nvPr/>
        </p:nvSpPr>
        <p:spPr>
          <a:xfrm>
            <a:off x="3239640" y="120348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4"/>
          <p:cNvSpPr/>
          <p:nvPr/>
        </p:nvSpPr>
        <p:spPr>
          <a:xfrm>
            <a:off x="6022080" y="120348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5"/>
          <p:cNvSpPr/>
          <p:nvPr/>
        </p:nvSpPr>
        <p:spPr>
          <a:xfrm>
            <a:off x="457200" y="276192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6"/>
          <p:cNvSpPr/>
          <p:nvPr/>
        </p:nvSpPr>
        <p:spPr>
          <a:xfrm>
            <a:off x="3239640" y="276192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7"/>
          <p:cNvSpPr/>
          <p:nvPr/>
        </p:nvSpPr>
        <p:spPr>
          <a:xfrm>
            <a:off x="6022080" y="276192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72000" y="2124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Пространственные модели эмоций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6AE0DA42-1321-4474-BC9B-9A7A81EF14DE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6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187" name="Рисунок 186"/>
          <p:cNvPicPr/>
          <p:nvPr/>
        </p:nvPicPr>
        <p:blipFill>
          <a:blip r:embed="rId3"/>
          <a:stretch/>
        </p:blipFill>
        <p:spPr>
          <a:xfrm>
            <a:off x="4464000" y="1180080"/>
            <a:ext cx="4305240" cy="3427560"/>
          </a:xfrm>
          <a:prstGeom prst="rect">
            <a:avLst/>
          </a:prstGeom>
          <a:ln>
            <a:noFill/>
          </a:ln>
        </p:spPr>
      </p:pic>
      <p:pic>
        <p:nvPicPr>
          <p:cNvPr id="188" name="Рисунок 5"/>
          <p:cNvPicPr/>
          <p:nvPr/>
        </p:nvPicPr>
        <p:blipFill>
          <a:blip r:embed="rId4"/>
          <a:stretch/>
        </p:blipFill>
        <p:spPr>
          <a:xfrm>
            <a:off x="504000" y="1519920"/>
            <a:ext cx="3109680" cy="2746800"/>
          </a:xfrm>
          <a:prstGeom prst="rect">
            <a:avLst/>
          </a:prstGeom>
          <a:ln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504000" y="4267080"/>
            <a:ext cx="30578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baseline="30000">
                <a:solidFill>
                  <a:srgbClr val="0230AC"/>
                </a:solidFill>
                <a:latin typeface="Calibri"/>
                <a:ea typeface="DejaVu Sans"/>
              </a:rPr>
              <a:t>1-8 последовательность базисных эмоций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baseline="30000">
                <a:solidFill>
                  <a:srgbClr val="0230AC"/>
                </a:solidFill>
                <a:latin typeface="Calibri"/>
                <a:ea typeface="DejaVu Sans"/>
              </a:rPr>
              <a:t>I-III- уровни интенсивности эмоций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296640" y="607320"/>
            <a:ext cx="47430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Определяется число базовых измерений (первичных эмоций), определяющих мерность пространства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2"/>
          <p:cNvSpPr/>
          <p:nvPr/>
        </p:nvSpPr>
        <p:spPr>
          <a:xfrm>
            <a:off x="457200" y="120348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3"/>
          <p:cNvSpPr/>
          <p:nvPr/>
        </p:nvSpPr>
        <p:spPr>
          <a:xfrm>
            <a:off x="3239640" y="120348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4"/>
          <p:cNvSpPr/>
          <p:nvPr/>
        </p:nvSpPr>
        <p:spPr>
          <a:xfrm>
            <a:off x="6022080" y="120348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5"/>
          <p:cNvSpPr/>
          <p:nvPr/>
        </p:nvSpPr>
        <p:spPr>
          <a:xfrm>
            <a:off x="457200" y="276192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6"/>
          <p:cNvSpPr/>
          <p:nvPr/>
        </p:nvSpPr>
        <p:spPr>
          <a:xfrm>
            <a:off x="3239640" y="276192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7"/>
          <p:cNvSpPr/>
          <p:nvPr/>
        </p:nvSpPr>
        <p:spPr>
          <a:xfrm>
            <a:off x="6022080" y="2761920"/>
            <a:ext cx="2648880" cy="14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72000" y="2124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Модель Роберта Плутчика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DF576E95-FA46-4008-AF7E-795D644BA4F7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7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193" name="Picture 2"/>
          <p:cNvPicPr/>
          <p:nvPr/>
        </p:nvPicPr>
        <p:blipFill>
          <a:blip r:embed="rId3"/>
          <a:stretch/>
        </p:blipFill>
        <p:spPr>
          <a:xfrm>
            <a:off x="792000" y="728640"/>
            <a:ext cx="3714480" cy="3488400"/>
          </a:xfrm>
          <a:prstGeom prst="rect">
            <a:avLst/>
          </a:prstGeom>
          <a:ln>
            <a:noFill/>
          </a:ln>
        </p:spPr>
      </p:pic>
      <p:pic>
        <p:nvPicPr>
          <p:cNvPr id="194" name="Рисунок 193"/>
          <p:cNvPicPr/>
          <p:nvPr/>
        </p:nvPicPr>
        <p:blipFill>
          <a:blip r:embed="rId4"/>
          <a:stretch/>
        </p:blipFill>
        <p:spPr>
          <a:xfrm>
            <a:off x="1974600" y="4392000"/>
            <a:ext cx="5873040" cy="34380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4608000" y="1346760"/>
            <a:ext cx="44636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гордость (гнев + радость),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любовь (радость + принятие),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любопытство (удивление + принятие), скромность (страх + принятие)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72000" y="2124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Модальности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BD6AAC70-F7C1-431B-BCCD-1CE17290D7C7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8</a:t>
            </a:fld>
            <a:endParaRPr lang="ru-RU" sz="1800" b="0" strike="noStrike" spc="-1">
              <a:latin typeface="Arial"/>
            </a:endParaRPr>
          </a:p>
        </p:txBody>
      </p:sp>
      <p:pic>
        <p:nvPicPr>
          <p:cNvPr id="198" name="Рисунок 197"/>
          <p:cNvPicPr/>
          <p:nvPr/>
        </p:nvPicPr>
        <p:blipFill>
          <a:blip r:embed="rId2"/>
          <a:stretch/>
        </p:blipFill>
        <p:spPr>
          <a:xfrm>
            <a:off x="1071360" y="907200"/>
            <a:ext cx="6842880" cy="34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0" y="0"/>
            <a:ext cx="666612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230AC"/>
                </a:solidFill>
                <a:latin typeface="Calibri"/>
                <a:ea typeface="DejaVu Sans"/>
              </a:rPr>
              <a:t>Распознавание эмоций 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8607960" y="144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fld id="{C8CDE065-EF9E-4FD3-B4D1-B34C1FF9F427}" type="slidenum">
              <a:rPr lang="ru-RU" sz="1800" b="1" strike="noStrike" spc="-1">
                <a:solidFill>
                  <a:srgbClr val="0230AC"/>
                </a:solidFill>
                <a:latin typeface="Calibri"/>
                <a:ea typeface="DejaVu Sans"/>
              </a:rPr>
              <a:t>9</a:t>
            </a:fld>
            <a:endParaRPr lang="ru-RU" sz="1800" b="0" strike="noStrike" spc="-1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57200" y="833400"/>
            <a:ext cx="8149320" cy="40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Распознавание эмоциональной информации происходит посредством выявления в собранных данных наиболее значимых закономерностей.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Как правило, поиск таких закономерностей выполняется с использованием методов машинного обучения.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Эти методы создают метки-ярлыки, ставящие в соответствие заданной ситуации определенную эмоциональную реакцию. </a:t>
            </a:r>
            <a:endParaRPr lang="ru-RU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800"/>
              </a:spcBef>
              <a:buSzPct val="100045"/>
              <a:buBlip>
                <a:blip r:embed="rId3"/>
              </a:buBlip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С точки зрения машинного обучения задача распознавания эмоций относится к </a:t>
            </a:r>
            <a:r>
              <a:rPr lang="ru-RU" sz="1800" b="0" i="1" strike="noStrike" spc="-1">
                <a:solidFill>
                  <a:srgbClr val="0230AC"/>
                </a:solidFill>
                <a:latin typeface="Calibri"/>
                <a:ea typeface="DejaVu Sans"/>
              </a:rPr>
              <a:t>задаче классификации</a:t>
            </a: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. 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0230AC"/>
                </a:solidFill>
                <a:latin typeface="Calibri"/>
                <a:ea typeface="DejaVu Sans"/>
              </a:rPr>
              <a:t>   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9812</TotalTime>
  <Words>2272</Words>
  <Application>Microsoft Office PowerPoint</Application>
  <PresentationFormat>Экран (16:9)</PresentationFormat>
  <Paragraphs>362</Paragraphs>
  <Slides>60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60</vt:i4>
      </vt:variant>
    </vt:vector>
  </HeadingPairs>
  <TitlesOfParts>
    <vt:vector size="72" baseType="lpstr">
      <vt:lpstr>Microsoft YaHei</vt:lpstr>
      <vt:lpstr>Arial</vt:lpstr>
      <vt:lpstr>Calibri</vt:lpstr>
      <vt:lpstr>DejaVu Sans</vt:lpstr>
      <vt:lpstr>Symbol</vt:lpstr>
      <vt:lpstr>Times New Roman</vt:lpstr>
      <vt:lpstr>Verdana</vt:lpstr>
      <vt:lpstr>Wingdings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</dc:creator>
  <dc:description/>
  <cp:lastModifiedBy>Алена</cp:lastModifiedBy>
  <cp:revision>357</cp:revision>
  <cp:lastPrinted>2020-01-17T10:12:59Z</cp:lastPrinted>
  <dcterms:created xsi:type="dcterms:W3CDTF">2014-06-27T12:30:22Z</dcterms:created>
  <dcterms:modified xsi:type="dcterms:W3CDTF">2022-10-03T04:23:19Z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